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3239" r:id="rId5"/>
    <p:sldId id="3240" r:id="rId6"/>
    <p:sldId id="3441" r:id="rId7"/>
    <p:sldId id="3617" r:id="rId8"/>
    <p:sldId id="3443" r:id="rId9"/>
    <p:sldId id="3444" r:id="rId10"/>
    <p:sldId id="3620" r:id="rId11"/>
    <p:sldId id="361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B2A7E5-8334-2AC5-AF86-0A760B8B14E1}" v="57" dt="2024-01-29T09:06:30.8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60" autoAdjust="0"/>
    <p:restoredTop sz="94660"/>
  </p:normalViewPr>
  <p:slideViewPr>
    <p:cSldViewPr snapToGrid="0" showGuides="1">
      <p:cViewPr varScale="1">
        <p:scale>
          <a:sx n="129" d="100"/>
          <a:sy n="129" d="100"/>
        </p:scale>
        <p:origin x="167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ie Woodhouse" userId="S::natalie.woodhouse@theredeemer.blackburn.sch.uk::e3624340-efc8-4ee4-8a8a-83d852fe6e02" providerId="AD" clId="Web-{DBB2A7E5-8334-2AC5-AF86-0A760B8B14E1}"/>
    <pc:docChg chg="modSld">
      <pc:chgData name="Natalie Woodhouse" userId="S::natalie.woodhouse@theredeemer.blackburn.sch.uk::e3624340-efc8-4ee4-8a8a-83d852fe6e02" providerId="AD" clId="Web-{DBB2A7E5-8334-2AC5-AF86-0A760B8B14E1}" dt="2024-01-29T09:06:30.189" v="52"/>
      <pc:docMkLst>
        <pc:docMk/>
      </pc:docMkLst>
      <pc:sldChg chg="modSp">
        <pc:chgData name="Natalie Woodhouse" userId="S::natalie.woodhouse@theredeemer.blackburn.sch.uk::e3624340-efc8-4ee4-8a8a-83d852fe6e02" providerId="AD" clId="Web-{DBB2A7E5-8334-2AC5-AF86-0A760B8B14E1}" dt="2024-01-29T09:04:01.404" v="34"/>
        <pc:sldMkLst>
          <pc:docMk/>
          <pc:sldMk cId="0" sldId="3239"/>
        </pc:sldMkLst>
        <pc:graphicFrameChg chg="mod modGraphic">
          <ac:chgData name="Natalie Woodhouse" userId="S::natalie.woodhouse@theredeemer.blackburn.sch.uk::e3624340-efc8-4ee4-8a8a-83d852fe6e02" providerId="AD" clId="Web-{DBB2A7E5-8334-2AC5-AF86-0A760B8B14E1}" dt="2024-01-29T09:04:01.404" v="34"/>
          <ac:graphicFrameMkLst>
            <pc:docMk/>
            <pc:sldMk cId="0" sldId="3239"/>
            <ac:graphicFrameMk id="4" creationId="{1575F120-5F96-6DC0-C1EF-548EEE0206AF}"/>
          </ac:graphicFrameMkLst>
        </pc:graphicFrameChg>
      </pc:sldChg>
      <pc:sldChg chg="addSp delSp modSp">
        <pc:chgData name="Natalie Woodhouse" userId="S::natalie.woodhouse@theredeemer.blackburn.sch.uk::e3624340-efc8-4ee4-8a8a-83d852fe6e02" providerId="AD" clId="Web-{DBB2A7E5-8334-2AC5-AF86-0A760B8B14E1}" dt="2024-01-29T09:05:20.734" v="46"/>
        <pc:sldMkLst>
          <pc:docMk/>
          <pc:sldMk cId="0" sldId="3240"/>
        </pc:sldMkLst>
        <pc:spChg chg="add del mod">
          <ac:chgData name="Natalie Woodhouse" userId="S::natalie.woodhouse@theredeemer.blackburn.sch.uk::e3624340-efc8-4ee4-8a8a-83d852fe6e02" providerId="AD" clId="Web-{DBB2A7E5-8334-2AC5-AF86-0A760B8B14E1}" dt="2024-01-29T09:03:06.403" v="14"/>
          <ac:spMkLst>
            <pc:docMk/>
            <pc:sldMk cId="0" sldId="3240"/>
            <ac:spMk id="3" creationId="{F8E21A2B-2EB0-E655-1FA0-1EB998F59D89}"/>
          </ac:spMkLst>
        </pc:spChg>
        <pc:spChg chg="del mod">
          <ac:chgData name="Natalie Woodhouse" userId="S::natalie.woodhouse@theredeemer.blackburn.sch.uk::e3624340-efc8-4ee4-8a8a-83d852fe6e02" providerId="AD" clId="Web-{DBB2A7E5-8334-2AC5-AF86-0A760B8B14E1}" dt="2024-01-29T09:02:51.324" v="11"/>
          <ac:spMkLst>
            <pc:docMk/>
            <pc:sldMk cId="0" sldId="3240"/>
            <ac:spMk id="8" creationId="{82860FE2-B993-1C4E-3310-F035FEBEC4A8}"/>
          </ac:spMkLst>
        </pc:spChg>
        <pc:graphicFrameChg chg="mod modGraphic">
          <ac:chgData name="Natalie Woodhouse" userId="S::natalie.woodhouse@theredeemer.blackburn.sch.uk::e3624340-efc8-4ee4-8a8a-83d852fe6e02" providerId="AD" clId="Web-{DBB2A7E5-8334-2AC5-AF86-0A760B8B14E1}" dt="2024-01-29T09:05:20.734" v="46"/>
          <ac:graphicFrameMkLst>
            <pc:docMk/>
            <pc:sldMk cId="0" sldId="3240"/>
            <ac:graphicFrameMk id="4" creationId="{144222F6-F35F-9A65-C229-9621D6B52B0F}"/>
          </ac:graphicFrameMkLst>
        </pc:graphicFrameChg>
        <pc:picChg chg="mod">
          <ac:chgData name="Natalie Woodhouse" userId="S::natalie.woodhouse@theredeemer.blackburn.sch.uk::e3624340-efc8-4ee4-8a8a-83d852fe6e02" providerId="AD" clId="Web-{DBB2A7E5-8334-2AC5-AF86-0A760B8B14E1}" dt="2024-01-29T09:04:23.139" v="37" actId="1076"/>
          <ac:picMkLst>
            <pc:docMk/>
            <pc:sldMk cId="0" sldId="3240"/>
            <ac:picMk id="9" creationId="{00000000-0000-0000-0000-000000000000}"/>
          </ac:picMkLst>
        </pc:picChg>
      </pc:sldChg>
      <pc:sldChg chg="modSp">
        <pc:chgData name="Natalie Woodhouse" userId="S::natalie.woodhouse@theredeemer.blackburn.sch.uk::e3624340-efc8-4ee4-8a8a-83d852fe6e02" providerId="AD" clId="Web-{DBB2A7E5-8334-2AC5-AF86-0A760B8B14E1}" dt="2024-01-29T09:06:30.189" v="52"/>
        <pc:sldMkLst>
          <pc:docMk/>
          <pc:sldMk cId="2768125417" sldId="3619"/>
        </pc:sldMkLst>
        <pc:graphicFrameChg chg="mod modGraphic">
          <ac:chgData name="Natalie Woodhouse" userId="S::natalie.woodhouse@theredeemer.blackburn.sch.uk::e3624340-efc8-4ee4-8a8a-83d852fe6e02" providerId="AD" clId="Web-{DBB2A7E5-8334-2AC5-AF86-0A760B8B14E1}" dt="2024-01-29T09:06:30.189" v="52"/>
          <ac:graphicFrameMkLst>
            <pc:docMk/>
            <pc:sldMk cId="2768125417" sldId="3619"/>
            <ac:graphicFrameMk id="4" creationId="{1B38A01C-956F-3ABC-9029-B1BD347B822D}"/>
          </ac:graphicFrameMkLst>
        </pc:graphicFrameChg>
      </pc:sldChg>
      <pc:sldChg chg="modSp">
        <pc:chgData name="Natalie Woodhouse" userId="S::natalie.woodhouse@theredeemer.blackburn.sch.uk::e3624340-efc8-4ee4-8a8a-83d852fe6e02" providerId="AD" clId="Web-{DBB2A7E5-8334-2AC5-AF86-0A760B8B14E1}" dt="2024-01-29T09:06:22.782" v="50"/>
        <pc:sldMkLst>
          <pc:docMk/>
          <pc:sldMk cId="4104902735" sldId="3620"/>
        </pc:sldMkLst>
        <pc:graphicFrameChg chg="mod modGraphic">
          <ac:chgData name="Natalie Woodhouse" userId="S::natalie.woodhouse@theredeemer.blackburn.sch.uk::e3624340-efc8-4ee4-8a8a-83d852fe6e02" providerId="AD" clId="Web-{DBB2A7E5-8334-2AC5-AF86-0A760B8B14E1}" dt="2024-01-29T09:06:22.782" v="50"/>
          <ac:graphicFrameMkLst>
            <pc:docMk/>
            <pc:sldMk cId="4104902735" sldId="3620"/>
            <ac:graphicFrameMk id="4" creationId="{4BFF6CF5-4CF9-C2D4-C784-FFDB32BA681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E99E9-14FD-4E85-8C64-72F2BF5D0FED}" type="datetimeFigureOut">
              <a:rPr lang="en-GB" smtClean="0"/>
              <a:t>29/01/2024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1EB6A-CD69-4D14-800B-C8A5F959F4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782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E9F7-9A97-48D9-A1D1-2F6045F785D1}" type="datetime1">
              <a:rPr lang="en-GB" smtClean="0"/>
              <a:t>29/01/2024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64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198D-BD73-44BA-9DEB-96676F2E1817}" type="datetime1">
              <a:rPr lang="en-GB" smtClean="0"/>
              <a:t>29/01/2024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560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D3-20E7-4959-A1C2-EEB3E2BEFBD8}" type="datetime1">
              <a:rPr lang="en-GB" smtClean="0"/>
              <a:t>29/01/2024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939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01343-4E6B-4F0E-BC11-DAA84833E769}" type="datetime1">
              <a:rPr lang="en-GB" smtClean="0"/>
              <a:t>29/01/2024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58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3701-5A6B-4AFD-B153-C50374F98C04}" type="datetime1">
              <a:rPr lang="en-GB" smtClean="0"/>
              <a:t>29/01/2024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36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6FCB-9FF0-4640-B99D-B2A296BF223A}" type="datetime1">
              <a:rPr lang="en-GB" smtClean="0"/>
              <a:t>29/01/2024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3910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4B6E-B47E-4D33-BBB4-25C7C292353B}" type="datetime1">
              <a:rPr lang="en-GB" smtClean="0"/>
              <a:t>29/01/2024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64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D88D-0E35-4640-A867-37910C5636CC}" type="datetime1">
              <a:rPr lang="en-GB" smtClean="0"/>
              <a:t>29/01/2024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14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57E9-6FBD-49F7-BC98-2264730E7FA4}" type="datetime1">
              <a:rPr lang="en-GB" smtClean="0"/>
              <a:t>29/01/2024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98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387A1-9EF9-4E91-9E9C-65E048184B95}" type="datetime1">
              <a:rPr lang="en-GB" smtClean="0"/>
              <a:t>29/01/2024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8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933CC-BB9F-418B-96C3-F1C1311129CE}" type="datetime1">
              <a:rPr lang="en-GB" smtClean="0"/>
              <a:t>29/01/2024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54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4B04A-E8B4-4F1D-B4C4-15C3465410B6}" type="datetime1">
              <a:rPr lang="en-GB" smtClean="0"/>
              <a:t>29/01/2024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62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715" y="194781"/>
            <a:ext cx="8626569" cy="62472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Music Progression in Domains of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8192383"/>
              </p:ext>
            </p:extLst>
          </p:nvPr>
        </p:nvGraphicFramePr>
        <p:xfrm>
          <a:off x="486816" y="819022"/>
          <a:ext cx="8109138" cy="5813245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395758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Musicianship and Performing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020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EYFS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1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2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209854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Use their voice to speak/sing/chant.</a:t>
                      </a: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Join in with singing in class.</a:t>
                      </a:r>
                    </a:p>
                    <a:p>
                      <a:pPr lvl="0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Join in with singing in a large group.</a:t>
                      </a: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GB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Pulse/Beat 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fontAlgn="base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Walk, move or clap a steady beat with others, changing the speed of the beat as the tempo of the music changes. </a:t>
                      </a:r>
                      <a:endParaRPr lang="en-GB" sz="110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Rhythm 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Copy short rhythm patterns led by the teacher using body percussion and instruments.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Play short repeating rhythm patterns (</a:t>
                      </a:r>
                      <a:r>
                        <a:rPr lang="en-US" sz="1100" kern="120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ostinati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based on word-pattern chants while keeping in time with a steady beat. 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Pitch 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Listen to sounds in the local school environment, comparing high and low sounds. 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Sing familiar songs in both low and high voices and talk about the difference in sound.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Respond physically to high and low sounds.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Play short, pitched patterns on tuned instruments (e.g. glockenspiels or chime bars.)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 Notation 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Follow graphic notations and symbols when playing and performing.</a:t>
                      </a: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Pulse/Beat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Beat the pulse of a piece of music, using body percussion and using a percussion instrument. Respond to changes in tempo (speed.)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Begin to group beats in twos and threes by tapping knees on the first (strongest) beat and clapping the remaining beats in familiar music. 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Rhythm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Begin to identify the difference between pulse and rhythm. 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Copy a simple rhythm (played by the teacher or another pupil) on a percussion instrument.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Identify patterns of one and two sounds per beat (i.e. crotchets/paired quavers) and use rhythm names (walk/jogging). 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Read and play rhythm patterns represented as stick notation including crotchets (walk), paired quavers (jogging) and crotchet rests. 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Pitch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Respond to and identify high and low sounds independently when listening to a piece of music. 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Begin to recognise the link between shape and pitch in graphic notations. Recognise dot notation and match it to 2 or 3 note phrases and tunes played on tuned percussion or sung.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 Notation </a:t>
                      </a:r>
                      <a:endParaRPr lang="en-GB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Follow graphic symbols, dot notation and stick notation, as appropriate, when playing and performing</a:t>
                      </a: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1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44222F6-F35F-9A65-C229-9621D6B52B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823882"/>
              </p:ext>
            </p:extLst>
          </p:nvPr>
        </p:nvGraphicFramePr>
        <p:xfrm>
          <a:off x="142875" y="51026"/>
          <a:ext cx="8914301" cy="7421598"/>
        </p:xfrm>
        <a:graphic>
          <a:graphicData uri="http://schemas.openxmlformats.org/drawingml/2006/table">
            <a:tbl>
              <a:tblPr/>
              <a:tblGrid>
                <a:gridCol w="2228211">
                  <a:extLst>
                    <a:ext uri="{9D8B030D-6E8A-4147-A177-3AD203B41FA5}">
                      <a16:colId xmlns:a16="http://schemas.microsoft.com/office/drawing/2014/main" val="1334577102"/>
                    </a:ext>
                  </a:extLst>
                </a:gridCol>
                <a:gridCol w="2229668">
                  <a:extLst>
                    <a:ext uri="{9D8B030D-6E8A-4147-A177-3AD203B41FA5}">
                      <a16:colId xmlns:a16="http://schemas.microsoft.com/office/drawing/2014/main" val="822642958"/>
                    </a:ext>
                  </a:extLst>
                </a:gridCol>
                <a:gridCol w="2228211">
                  <a:extLst>
                    <a:ext uri="{9D8B030D-6E8A-4147-A177-3AD203B41FA5}">
                      <a16:colId xmlns:a16="http://schemas.microsoft.com/office/drawing/2014/main" val="3806912539"/>
                    </a:ext>
                  </a:extLst>
                </a:gridCol>
                <a:gridCol w="2228211">
                  <a:extLst>
                    <a:ext uri="{9D8B030D-6E8A-4147-A177-3AD203B41FA5}">
                      <a16:colId xmlns:a16="http://schemas.microsoft.com/office/drawing/2014/main" val="3220653417"/>
                    </a:ext>
                  </a:extLst>
                </a:gridCol>
              </a:tblGrid>
              <a:tr h="316487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MS PGothic"/>
                        </a:rPr>
                        <a:t>Musicianship and Performing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309221"/>
                  </a:ext>
                </a:extLst>
              </a:tr>
              <a:tr h="2670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3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4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5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6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20483"/>
                  </a:ext>
                </a:extLst>
              </a:tr>
              <a:tr h="6774805">
                <a:tc>
                  <a:txBody>
                    <a:bodyPr/>
                    <a:lstStyle/>
                    <a:p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Pulse &amp;Rhythm 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Find and maintain the pulse of a piece of music using body percussion and instruments, responding to changes in tempo (speed.)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Understand the difference between pulse and rhythm. 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Apply word chants to rhythms, understanding how to link each syllable to one musical note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Identify patterns of one and two sounds per beat plus rests (i.e.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crotchets/paired quavers/rests)</a:t>
                      </a:r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use rhythm names (walk/jogging/rest.)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Play simple ostinato parts (repeating rhythms) on percussion instruments to accompany music and songs. </a:t>
                      </a:r>
                    </a:p>
                    <a:p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Pitch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Play simple melodic patterns using a small number of notes, following dot notation.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listening skills to correctly order phrases using dot notation, showing different arrangements of notes.</a:t>
                      </a:r>
                    </a:p>
                    <a:p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 Notation 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Recognise the symbols for crotchets, quavers and crotchet rests.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Read and clap/tap a 4 beat pattern (e.g. from a flashcard) that contains crotchets, quavers and crotchet rests.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dot notation to show higher or lower pitch with greater confidence.</a:t>
                      </a:r>
                    </a:p>
                    <a:p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Performing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Rehearse and perform with others, beginning to show an awareness of the audience.</a:t>
                      </a:r>
                    </a:p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Pulse &amp; Rhythm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Confidently identify patterns of one and two sounds per beat plus rests and two beat sounds (i.e.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crotchets/paired quavers/rests/minims)</a:t>
                      </a:r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use rhythm names (walk/jogging/rest/stride.)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Maintain an ostinato part (repeating rhythm), keeping to the pulse, with 2 or more layers of rhythms; follow rhythmic scores to support playing.</a:t>
                      </a:r>
                    </a:p>
                    <a:p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Pitch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Play and perform simple melodies using a small range of notes, beginning to follow staff notation.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Maintain an independent part when singing or playing in two parts e.g. ostinato, drone, partner songs.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Copy short melodic phrases using a small number of notes, recognising pitch changes by ear</a:t>
                      </a:r>
                    </a:p>
                    <a:p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 notation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Recognise the symbols for minims, crotchets, quavers and crotchet rests.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Read and clap/tap a 4 beat pattern (e.g. from a flashcard) that contains minims, crotchets, quavers and crotchet rests.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Introduce the stave, lines and spaces, and clef.</a:t>
                      </a:r>
                    </a:p>
                    <a:p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Performing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Play and perform in solo and ensemble contexts, playing and singing with increasing accuracy, fluency, control and expression.</a:t>
                      </a:r>
                      <a:r>
                        <a:rPr lang="en-GB" sz="1050" dirty="0">
                          <a:effectLst/>
                        </a:rPr>
                        <a:t> </a:t>
                      </a:r>
                      <a:endParaRPr kumimoji="0" lang="en-GB" altLang="en-US" sz="105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/>
                        <a:ea typeface="MS PGothic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Pulse and Rhythm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Play or sing a rhythmic pattern or melody and maintain it as part of a multi-layered ensemble piece, keeping a strong sense of pulse</a:t>
                      </a:r>
                    </a:p>
                    <a:p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Pitch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Play melodies and/or a bassline on tuned percussion or melodic instruments, following staff notation with developing control.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Understand how chords are formed, and collaboratively play them on tuned percussion or melodic instruments, or using music software, to accompany familiar songs.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Develop the skill of playing by ear on tuned instruments, copying longer phrases and familiar melodies. </a:t>
                      </a:r>
                    </a:p>
                    <a:p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 Notation 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Begin to understand the differences between semibreves, minims, crotchets and crotchet rests, quavers and semiquavers. 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Understand the differences between 2/4, 3/4 and 4/4 time signatures. 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Read and play short rhythmic phrases (e.g. from a flashcard) that contains semibreves, minims, crotchets and crotchet rests, quavers and semiquavers.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Follow pitch notation on the stave with developing control. </a:t>
                      </a:r>
                    </a:p>
                    <a:p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Performing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Play and perform in solo and ensemble contexts, playing and singing with increasing accuracy, fluency, control and expression.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Conform to the etiquette of performance situations as a musician and as an audience member.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Pulse and Rhythm</a:t>
                      </a:r>
                      <a:endParaRPr lang="en-GB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Confidently play or sing a rhythmic pattern or melody and maintain it as part of a multi-layered ensemble piece, keeping a strong sense of pulse.</a:t>
                      </a:r>
                    </a:p>
                    <a:p>
                      <a:r>
                        <a:rPr lang="en-GB" sz="105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Pitch</a:t>
                      </a:r>
                      <a:endParaRPr lang="en-GB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Play melodies and/or a bassline on tuned percussion or melodic instruments, following staff notation with increasing control. 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Accompany melodies using block chords using tuned percussion or melodic instruments, or using music software.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Further develop the skill of playing by ear on tuned instruments, copying longer phrases and familiar melodies. </a:t>
                      </a:r>
                    </a:p>
                    <a:p>
                      <a:r>
                        <a:rPr lang="en-GB" sz="105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 Notation </a:t>
                      </a:r>
                      <a:endParaRPr lang="en-GB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Further understand the differences between semibreves, minims, crotchets, quavers and semiquavers, and begin to understand their equivalent rests where appropriate.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Further understand the differences between 2/4, 3/4 and 4/4 time signatures. 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Read and play confidently from rhythm flashcards that contain known rhythms/ notes.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Further develop the skills to read and perform pitch notation.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  <a:p>
                      <a:r>
                        <a:rPr lang="en-GB" sz="105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Performing</a:t>
                      </a:r>
                      <a:endParaRPr lang="en-GB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Play and perform in solo and ensemble contexts, playing and singing with increasing accuracy, fluency, control and expression.</a:t>
                      </a:r>
                    </a:p>
                    <a:p>
                      <a:r>
                        <a:rPr lang="en-GB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Conform to the etiquette of performance situations as a musician and as an audience member.</a:t>
                      </a:r>
                      <a:r>
                        <a:rPr lang="en-GB" sz="1050" dirty="0">
                          <a:effectLst/>
                        </a:rPr>
                        <a:t> </a:t>
                      </a:r>
                      <a:endParaRPr kumimoji="0" lang="en-GB" alt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89929"/>
                  </a:ext>
                </a:extLst>
              </a:tr>
            </a:tbl>
          </a:graphicData>
        </a:graphic>
      </p:graphicFrame>
      <p:sp>
        <p:nvSpPr>
          <p:cNvPr id="76821" name="Slide Number Placeholder 2">
            <a:extLst>
              <a:ext uri="{FF2B5EF4-FFF2-40B4-BE49-F238E27FC236}">
                <a16:creationId xmlns:a16="http://schemas.microsoft.com/office/drawing/2014/main" id="{7B2895CD-FE65-61EA-0F93-D95E6A63EE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B048E36-7D8B-45E3-82B8-DDC595A4868E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pic>
        <p:nvPicPr>
          <p:cNvPr id="9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1198" y="6065836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E5E46A9-B0DC-2F9F-B043-1337CB3036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293290"/>
              </p:ext>
            </p:extLst>
          </p:nvPr>
        </p:nvGraphicFramePr>
        <p:xfrm>
          <a:off x="517431" y="1028196"/>
          <a:ext cx="8109138" cy="3936678"/>
        </p:xfrm>
        <a:graphic>
          <a:graphicData uri="http://schemas.openxmlformats.org/drawingml/2006/table">
            <a:tbl>
              <a:tblPr/>
              <a:tblGrid>
                <a:gridCol w="2122690">
                  <a:extLst>
                    <a:ext uri="{9D8B030D-6E8A-4147-A177-3AD203B41FA5}">
                      <a16:colId xmlns:a16="http://schemas.microsoft.com/office/drawing/2014/main" val="488170885"/>
                    </a:ext>
                  </a:extLst>
                </a:gridCol>
                <a:gridCol w="3097797">
                  <a:extLst>
                    <a:ext uri="{9D8B030D-6E8A-4147-A177-3AD203B41FA5}">
                      <a16:colId xmlns:a16="http://schemas.microsoft.com/office/drawing/2014/main" val="3928805418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234956004"/>
                    </a:ext>
                  </a:extLst>
                </a:gridCol>
              </a:tblGrid>
              <a:tr h="38841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Composing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983145"/>
                  </a:ext>
                </a:extLst>
              </a:tr>
              <a:tr h="350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EYFS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1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2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587128"/>
                  </a:ext>
                </a:extLst>
              </a:tr>
              <a:tr h="2797659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285750" marR="0" lvl="0" indent="-28575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Make sounds with voices.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 ‘high’ and ‘low’ sounds.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Improvise simple vocal chants, using question and answer phrases.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Explore body, vocal and percussion sounds to create musical sound effects and short sequences of sounds in response to stimuli, e.g. a rainstorm, or to enhance story telling.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Explore and understand the difference between creating a rhythm pattern and a pitch pattern.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Begin to create rhythms using words and phrases as a starting point.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Recognise how graphic notation can represent created sounds and explore and invent own symbols.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music technology (where available) to capture, change and combine sounds.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Work with a partner to improvise simple question and answer phrases, (using voices and instruments) creating a musical conversation.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Create music as a response to a stimulus e.g. a rocket launching, a rockpool etc.  choosing and using appropriate instruments to represent ideas. Experiment with, select, combine and sequence sounds using the inter-related dimensions.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Create rhythms using words and phrases as a starting point.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graphic symbols, dot notation and stick notation, as appropriate, to keep a record of compositions. 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music technology (where available) to capture, change and combine sounds.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553283"/>
                  </a:ext>
                </a:extLst>
              </a:tr>
            </a:tbl>
          </a:graphicData>
        </a:graphic>
      </p:graphicFrame>
      <p:sp>
        <p:nvSpPr>
          <p:cNvPr id="77842" name="Slide Number Placeholder 2">
            <a:extLst>
              <a:ext uri="{FF2B5EF4-FFF2-40B4-BE49-F238E27FC236}">
                <a16:creationId xmlns:a16="http://schemas.microsoft.com/office/drawing/2014/main" id="{A0EEBE86-0653-7809-365C-AFD9904445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66EEC9A-39C3-4192-B9D4-81D0AC838016}" type="slidenum">
              <a:rPr lang="en-GB" altLang="en-US" smtClean="0"/>
              <a:pPr/>
              <a:t>3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D6D7A3-83D5-9B23-B327-AF1512B47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Music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7209C8D-7356-87D9-E7C0-922D76561D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227315"/>
              </p:ext>
            </p:extLst>
          </p:nvPr>
        </p:nvGraphicFramePr>
        <p:xfrm>
          <a:off x="521504" y="1005239"/>
          <a:ext cx="8100989" cy="4942518"/>
        </p:xfrm>
        <a:graphic>
          <a:graphicData uri="http://schemas.openxmlformats.org/drawingml/2006/table">
            <a:tbl>
              <a:tblPr/>
              <a:tblGrid>
                <a:gridCol w="2024908">
                  <a:extLst>
                    <a:ext uri="{9D8B030D-6E8A-4147-A177-3AD203B41FA5}">
                      <a16:colId xmlns:a16="http://schemas.microsoft.com/office/drawing/2014/main" val="441704380"/>
                    </a:ext>
                  </a:extLst>
                </a:gridCol>
                <a:gridCol w="2026266">
                  <a:extLst>
                    <a:ext uri="{9D8B030D-6E8A-4147-A177-3AD203B41FA5}">
                      <a16:colId xmlns:a16="http://schemas.microsoft.com/office/drawing/2014/main" val="1307485077"/>
                    </a:ext>
                  </a:extLst>
                </a:gridCol>
                <a:gridCol w="2024907">
                  <a:extLst>
                    <a:ext uri="{9D8B030D-6E8A-4147-A177-3AD203B41FA5}">
                      <a16:colId xmlns:a16="http://schemas.microsoft.com/office/drawing/2014/main" val="4072427205"/>
                    </a:ext>
                  </a:extLst>
                </a:gridCol>
                <a:gridCol w="2024908">
                  <a:extLst>
                    <a:ext uri="{9D8B030D-6E8A-4147-A177-3AD203B41FA5}">
                      <a16:colId xmlns:a16="http://schemas.microsoft.com/office/drawing/2014/main" val="3665806706"/>
                    </a:ext>
                  </a:extLst>
                </a:gridCol>
              </a:tblGrid>
              <a:tr h="388413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Composing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248599"/>
                  </a:ext>
                </a:extLst>
              </a:tr>
              <a:tr h="350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3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4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5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6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453826"/>
                  </a:ext>
                </a:extLst>
              </a:tr>
              <a:tr h="372387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Improvise (using voices and tuned/untuned instruments), inventing short ‘on-the-spot’ responses and using a given note-range (where appropriate).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Compose in response to different stimuli, e.g. stories, images and musical sources, thoughtfully using the inter-related dimensions of music to create specific effects and atmospheres, and record using standard and graphic notation.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Structure musical ideas to create music that has a beginning, middle and end.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Begin to compose simple rhythmic patterns and song accompaniments on untuned percussion using crotchets (walk), paired quavers (jogging), minims (stride) and crotchet rests. 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Combine known rhythmic notation with letter names to create rising and falling phrases using just three notes. 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Explore and develop using Music Technology (where available) to capture, change and combine sounds.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kumimoji="0" lang="en-GB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Become more skilled in improvising on a given note range (using voice, body percussion and instruments). 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improvisations within more structured composition work 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Compose in response to different stimuli, e.g. stories, images and musical sources, thoughtfully using the inter-related dimensions of music to create specific effects and atmospheres, and record using standard and graphic notation.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Structure musical ideas to create music that has a beginning, middle and end.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•Compose rhythmic patterns using crotchets, paired quavers, minims and crotchet rests to create sequences of 2-, 3- or 4-beat phrases.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Combine known rhythmic notation with letter names to create short phrases using a limited range of pitches appropriate to the instrument.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Explore and develop using Music Technology ( available) to capture, change and combine sounds.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Make improvements to own work, giving reasons for changes made.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en-GB" sz="900" dirty="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Improvise freely, (e.g. over a simple groove), responding to the beat, developing a sense of shape and character, (using voice, body percussion and instruments). 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Compose music for a range of purposes, confidently and appropriately using the inter-related dimensions of music to create specific effects, moods, atmospheres and ideas.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Plan and compose an 8 beat melodic phrase using the pentatonic scale (e.g. C, D, E, G, A) and incorporate rhythmic variety and interest. Play this melody on tuned percussion and/or melodic instruments. 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Combine short compositions to create a class piece, exploring different structures e.g. ternary (ABA), rondo (ABACAD etc)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Capture and record creative ideas in different ways e.g.: graphic symbols, rhythm notation, staff notation and music technology.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Make improvements to my own work, giving reasons using appropriate musical vocabulary.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en-GB" sz="900" dirty="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Continue to improvise freely, responding to the beat, developing a sense of shape and character, (using voice, body percussion and instruments). 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Compose music for a range of purposes, confidently and appropriately using the inter-related dimensions of music to create specific effects, moods, atmospheres and ideas.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Explore the difference between major and minor by using 5 note set starting on C (major) or D (minor); compose simple question and answer phrases using the note set and play on tuned percussion and/or melodic instruments.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Capture and record creative ideas in different ways e.g.: graphic symbols, rhythm notation, staff notation and music technology.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Make improvements to my own work, giving reasons using appropriate musical vocabulary.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en-GB" sz="900" dirty="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9805240"/>
                  </a:ext>
                </a:extLst>
              </a:tr>
            </a:tbl>
          </a:graphicData>
        </a:graphic>
      </p:graphicFrame>
      <p:sp>
        <p:nvSpPr>
          <p:cNvPr id="78869" name="Slide Number Placeholder 2">
            <a:extLst>
              <a:ext uri="{FF2B5EF4-FFF2-40B4-BE49-F238E27FC236}">
                <a16:creationId xmlns:a16="http://schemas.microsoft.com/office/drawing/2014/main" id="{8202F70A-4632-3473-74DE-5318260475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5C9DECD-1D8A-4EBE-B7AD-7B6EF176E88D}" type="slidenum">
              <a:rPr lang="en-GB" altLang="en-US" smtClean="0"/>
              <a:pPr/>
              <a:t>4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B06319F-2F14-5C98-FBED-560CDE615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715" y="253672"/>
            <a:ext cx="8626569" cy="62472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Music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BFF6CF5-4CF9-C2D4-C784-FFDB32BA6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1163313"/>
              </p:ext>
            </p:extLst>
          </p:nvPr>
        </p:nvGraphicFramePr>
        <p:xfrm>
          <a:off x="517430" y="1051881"/>
          <a:ext cx="8109138" cy="4668198"/>
        </p:xfrm>
        <a:graphic>
          <a:graphicData uri="http://schemas.openxmlformats.org/drawingml/2006/table">
            <a:tbl>
              <a:tblPr/>
              <a:tblGrid>
                <a:gridCol w="2274320">
                  <a:extLst>
                    <a:ext uri="{9D8B030D-6E8A-4147-A177-3AD203B41FA5}">
                      <a16:colId xmlns:a16="http://schemas.microsoft.com/office/drawing/2014/main" val="1708824382"/>
                    </a:ext>
                  </a:extLst>
                </a:gridCol>
                <a:gridCol w="2946167">
                  <a:extLst>
                    <a:ext uri="{9D8B030D-6E8A-4147-A177-3AD203B41FA5}">
                      <a16:colId xmlns:a16="http://schemas.microsoft.com/office/drawing/2014/main" val="3245300809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1859629020"/>
                    </a:ext>
                  </a:extLst>
                </a:gridCol>
              </a:tblGrid>
              <a:tr h="38841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Appraising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844407"/>
                  </a:ext>
                </a:extLst>
              </a:tr>
              <a:tr h="350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EYFS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1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2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026563"/>
                  </a:ext>
                </a:extLst>
              </a:tr>
              <a:tr h="2900763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Recognise music that is familiar. 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Say whether or not they like a song. 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Explain preferences. </a:t>
                      </a: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Listen to a range of recorded and live music express own opinion about the music.</a:t>
                      </a: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Recognise and respond to changes in dynamics, tempo and timbre.</a:t>
                      </a: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Name some common hand-held percussion instruments and recognise their sounds aurally.</a:t>
                      </a: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Listen with greater concentration to a range of recorded and live music and express own opinion about the music.</a:t>
                      </a: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Recognise changes in dynamics, tempo and timbre and explain in simple ways how these changes affect the music.</a:t>
                      </a: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Name an increasing number of hand-held percussion instruments and recognise their sounds.</a:t>
                      </a:r>
                      <a:r>
                        <a:rPr lang="en-GB" dirty="0">
                          <a:effectLst/>
                        </a:rPr>
                        <a:t> </a:t>
                      </a:r>
                      <a:endParaRPr lang="en-GB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441852"/>
                  </a:ext>
                </a:extLst>
              </a:tr>
            </a:tbl>
          </a:graphicData>
        </a:graphic>
      </p:graphicFrame>
      <p:sp>
        <p:nvSpPr>
          <p:cNvPr id="79890" name="Slide Number Placeholder 2">
            <a:extLst>
              <a:ext uri="{FF2B5EF4-FFF2-40B4-BE49-F238E27FC236}">
                <a16:creationId xmlns:a16="http://schemas.microsoft.com/office/drawing/2014/main" id="{344D2E74-B485-C5FD-51F6-2849D0AB2B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571C2B6-38AD-4460-98D9-58B73FA35B91}" type="slidenum">
              <a:rPr lang="en-GB" altLang="en-US" smtClean="0"/>
              <a:pPr/>
              <a:t>5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889202-A46C-B563-F3F0-6D3E3F4BB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715" y="226425"/>
            <a:ext cx="8626569" cy="62472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Music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B38A01C-956F-3ABC-9029-B1BD347B82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856100"/>
              </p:ext>
            </p:extLst>
          </p:nvPr>
        </p:nvGraphicFramePr>
        <p:xfrm>
          <a:off x="521505" y="976295"/>
          <a:ext cx="8100989" cy="4843480"/>
        </p:xfrm>
        <a:graphic>
          <a:graphicData uri="http://schemas.openxmlformats.org/drawingml/2006/table">
            <a:tbl>
              <a:tblPr/>
              <a:tblGrid>
                <a:gridCol w="3810792">
                  <a:extLst>
                    <a:ext uri="{9D8B030D-6E8A-4147-A177-3AD203B41FA5}">
                      <a16:colId xmlns:a16="http://schemas.microsoft.com/office/drawing/2014/main" val="1003302530"/>
                    </a:ext>
                  </a:extLst>
                </a:gridCol>
                <a:gridCol w="4290197">
                  <a:extLst>
                    <a:ext uri="{9D8B030D-6E8A-4147-A177-3AD203B41FA5}">
                      <a16:colId xmlns:a16="http://schemas.microsoft.com/office/drawing/2014/main" val="1426055967"/>
                    </a:ext>
                  </a:extLst>
                </a:gridCol>
              </a:tblGrid>
              <a:tr h="42125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Appraising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68985955"/>
                  </a:ext>
                </a:extLst>
              </a:tr>
              <a:tr h="3185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3/Year 4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5/Year 6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08766"/>
                  </a:ext>
                </a:extLst>
              </a:tr>
              <a:tr h="4103709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Listen with increasing concentration and recognise how the inter-related dimensions of music can be used to create different moods and effects.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Appreciate and understand a growing range of live and recorded music drawn from different traditions and historical periods and from great composers and musicians.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Recognise the different instrumental families when watching musical performances and begin to recognise the sounds they make.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Listen with attention to detail and recall sounds with increasing aural memory.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Appreciate and understand a wide range of live and recorded music drawn from different traditions and historical periods and from great composers and musicians.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Recognise and name a growing number of individual instruments within instrumental families. 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Describe, compare and evaluate different pieces of music using appropriate musical vocabulary.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Begin to relate music across time to other factors e.g. world events and develop idea of a musical timeline.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endParaRPr lang="en-GB" sz="1200" dirty="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68984"/>
                  </a:ext>
                </a:extLst>
              </a:tr>
            </a:tbl>
          </a:graphicData>
        </a:graphic>
      </p:graphicFrame>
      <p:sp>
        <p:nvSpPr>
          <p:cNvPr id="80917" name="Slide Number Placeholder 2">
            <a:extLst>
              <a:ext uri="{FF2B5EF4-FFF2-40B4-BE49-F238E27FC236}">
                <a16:creationId xmlns:a16="http://schemas.microsoft.com/office/drawing/2014/main" id="{AB749C08-A4EC-1900-2596-BE632F54E1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25B71F1-157E-47C1-A7AB-76C539895E80}" type="slidenum">
              <a:rPr lang="en-GB" altLang="en-US" smtClean="0"/>
              <a:pPr/>
              <a:t>6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7871A0F-4D88-2B7B-5EB1-D90088DB7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Music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BFF6CF5-4CF9-C2D4-C784-FFDB32BA6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898903"/>
              </p:ext>
            </p:extLst>
          </p:nvPr>
        </p:nvGraphicFramePr>
        <p:xfrm>
          <a:off x="517430" y="1051881"/>
          <a:ext cx="8109138" cy="4241478"/>
        </p:xfrm>
        <a:graphic>
          <a:graphicData uri="http://schemas.openxmlformats.org/drawingml/2006/table">
            <a:tbl>
              <a:tblPr/>
              <a:tblGrid>
                <a:gridCol w="2274320">
                  <a:extLst>
                    <a:ext uri="{9D8B030D-6E8A-4147-A177-3AD203B41FA5}">
                      <a16:colId xmlns:a16="http://schemas.microsoft.com/office/drawing/2014/main" val="1708824382"/>
                    </a:ext>
                  </a:extLst>
                </a:gridCol>
                <a:gridCol w="2946167">
                  <a:extLst>
                    <a:ext uri="{9D8B030D-6E8A-4147-A177-3AD203B41FA5}">
                      <a16:colId xmlns:a16="http://schemas.microsoft.com/office/drawing/2014/main" val="3245300809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1859629020"/>
                    </a:ext>
                  </a:extLst>
                </a:gridCol>
              </a:tblGrid>
              <a:tr h="38841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Singing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844407"/>
                  </a:ext>
                </a:extLst>
              </a:tr>
              <a:tr h="350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EYFS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1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2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026563"/>
                  </a:ext>
                </a:extLst>
              </a:tr>
              <a:tr h="3161627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- Recognise music that is familiar.</a:t>
                      </a:r>
                      <a:r>
                        <a:rPr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 </a:t>
                      </a:r>
                      <a:endParaRPr kumimoji="0" lang="en-GB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marL="0" marR="0" lvl="0" indent="0" algn="l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- Say whether or not they like a song.</a:t>
                      </a:r>
                      <a:r>
                        <a:rPr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 </a:t>
                      </a:r>
                      <a:endParaRPr kumimoji="0" lang="en-GB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marL="0" marR="0" lvl="0" indent="0" algn="l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- Explain preferences.</a:t>
                      </a:r>
                      <a:r>
                        <a:rPr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 </a:t>
                      </a:r>
                      <a:endParaRPr kumimoji="0" lang="en-GB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Sing simple songs, chants and rhymes with a small pitch range from memory, singing collectively and at the same pitch. 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Sing so-mi songs and singing games with accurate pitch matching.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Respond to simple visual directions (e.g. stop, start, loud, quiet) and counting in.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fontAlgn="base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Explore using the voice expressively and creatively.</a:t>
                      </a:r>
                      <a:endParaRPr lang="en-GB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Begin to use the ‘thinking’ voice.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Sing a variety of songs with a wider pitch range (do-do) showing a sense of melodic shape.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Sing la-so-mi songs and singing games with accurate pitch matching.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Know the meaning of dynamics (loud/quiet) and tempo (fast/slow) and demonstrate these when singing and playing.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Explore using the voice expressively and creatively.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Internalise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steady pulse e.g. use the ‘thinking voice’ to ‘sing’ short extracts in own head.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Sing short phrases independently within a singing game or short song.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441852"/>
                  </a:ext>
                </a:extLst>
              </a:tr>
            </a:tbl>
          </a:graphicData>
        </a:graphic>
      </p:graphicFrame>
      <p:sp>
        <p:nvSpPr>
          <p:cNvPr id="79890" name="Slide Number Placeholder 2">
            <a:extLst>
              <a:ext uri="{FF2B5EF4-FFF2-40B4-BE49-F238E27FC236}">
                <a16:creationId xmlns:a16="http://schemas.microsoft.com/office/drawing/2014/main" id="{344D2E74-B485-C5FD-51F6-2849D0AB2B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571C2B6-38AD-4460-98D9-58B73FA35B91}" type="slidenum">
              <a:rPr lang="en-GB" altLang="en-US" smtClean="0"/>
              <a:pPr/>
              <a:t>7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889202-A46C-B563-F3F0-6D3E3F4BB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715" y="226425"/>
            <a:ext cx="8626569" cy="62472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Music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902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B38A01C-956F-3ABC-9029-B1BD347B82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561482"/>
              </p:ext>
            </p:extLst>
          </p:nvPr>
        </p:nvGraphicFramePr>
        <p:xfrm>
          <a:off x="521505" y="976295"/>
          <a:ext cx="8100989" cy="5142005"/>
        </p:xfrm>
        <a:graphic>
          <a:graphicData uri="http://schemas.openxmlformats.org/drawingml/2006/table">
            <a:tbl>
              <a:tblPr/>
              <a:tblGrid>
                <a:gridCol w="1867370">
                  <a:extLst>
                    <a:ext uri="{9D8B030D-6E8A-4147-A177-3AD203B41FA5}">
                      <a16:colId xmlns:a16="http://schemas.microsoft.com/office/drawing/2014/main" val="1003302530"/>
                    </a:ext>
                  </a:extLst>
                </a:gridCol>
                <a:gridCol w="1943422">
                  <a:extLst>
                    <a:ext uri="{9D8B030D-6E8A-4147-A177-3AD203B41FA5}">
                      <a16:colId xmlns:a16="http://schemas.microsoft.com/office/drawing/2014/main" val="478540876"/>
                    </a:ext>
                  </a:extLst>
                </a:gridCol>
                <a:gridCol w="2077873">
                  <a:extLst>
                    <a:ext uri="{9D8B030D-6E8A-4147-A177-3AD203B41FA5}">
                      <a16:colId xmlns:a16="http://schemas.microsoft.com/office/drawing/2014/main" val="1426055967"/>
                    </a:ext>
                  </a:extLst>
                </a:gridCol>
                <a:gridCol w="2212324">
                  <a:extLst>
                    <a:ext uri="{9D8B030D-6E8A-4147-A177-3AD203B41FA5}">
                      <a16:colId xmlns:a16="http://schemas.microsoft.com/office/drawing/2014/main" val="779650668"/>
                    </a:ext>
                  </a:extLst>
                </a:gridCol>
              </a:tblGrid>
              <a:tr h="421253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Singing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985955"/>
                  </a:ext>
                </a:extLst>
              </a:tr>
              <a:tr h="3185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3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4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5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6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08766"/>
                  </a:ext>
                </a:extLst>
              </a:tr>
              <a:tr h="4103709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Sing a widening range of unison songs of varying styles and structures, tunefully and with expression. 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Perform actions and body percussion confidently and in time to a range of action songs 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Experience singing canons, simple rounds and other partner songs.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Show control of dynamics and tempo when singing and playing, following physical and written symbols: dynamics – p f (loud/soft); tempo – allegro, adagio (fast/slow)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Continue to sing a broad range of unison songs within an appropriate vocal range with clear diction, mostly accurate tuning and control of breathing.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Sing canons, rounds and other partner songs with increased control.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Show control of dynamics, tempo and articulation when singing and playing, following physical signals and written symbols: (p  f  &lt;  &gt;  crescendo, decrescendo, accelerando, rallentando, staccato, legato)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Sing within an appropriate vocal range with clear diction, accurate tuning, control of breathing and phrasing and communicating an awareness of style.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Sing three-part rounds, partner songs, and songs with different structures and begin to show an awareness of how the parts fit together.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Confidently and appropriately make use of dynamics, tempo and articulation when performing, following physical signals and written symbols (pp p mp mf f ff  &lt;  &gt; accelerando, rallentando, staccato, legato) </a:t>
                      </a:r>
                      <a:endParaRPr lang="en-GB" sz="1200" dirty="0">
                        <a:latin typeface="+mn-lt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Sing a broad range of songs within an appropriate vocal range, with clear diction, accurate tuning, control of breathing and phrasing and communicating an awareness of style.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Sing three and four part rounds and simple harmony lines, showing an awareness of how the parts fit together.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Refine use of dynamics, tempo and articulation when performing, following physical signals and written symbols (pp p mp mf f ff  &lt;  &gt; accelerando, rallentando, staccato, legato). 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68984"/>
                  </a:ext>
                </a:extLst>
              </a:tr>
            </a:tbl>
          </a:graphicData>
        </a:graphic>
      </p:graphicFrame>
      <p:sp>
        <p:nvSpPr>
          <p:cNvPr id="80917" name="Slide Number Placeholder 2">
            <a:extLst>
              <a:ext uri="{FF2B5EF4-FFF2-40B4-BE49-F238E27FC236}">
                <a16:creationId xmlns:a16="http://schemas.microsoft.com/office/drawing/2014/main" id="{AB749C08-A4EC-1900-2596-BE632F54E1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25B71F1-157E-47C1-A7AB-76C539895E80}" type="slidenum">
              <a:rPr lang="en-GB" altLang="en-US" smtClean="0"/>
              <a:pPr/>
              <a:t>8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7871A0F-4D88-2B7B-5EB1-D90088DB7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Music Progression in Domains of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125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1f17a14-8980-460c-8c1f-dd8ff902a239" xsi:nil="true"/>
    <lcf76f155ced4ddcb4097134ff3c332f xmlns="f482e274-dfc4-4f07-b2a2-76753076028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1BD9AC1D9BC449B1FC13D741B76F61" ma:contentTypeVersion="17" ma:contentTypeDescription="Create a new document." ma:contentTypeScope="" ma:versionID="856ce7d22665a31a89717603efceb834">
  <xsd:schema xmlns:xsd="http://www.w3.org/2001/XMLSchema" xmlns:xs="http://www.w3.org/2001/XMLSchema" xmlns:p="http://schemas.microsoft.com/office/2006/metadata/properties" xmlns:ns2="f482e274-dfc4-4f07-b2a2-767530760282" xmlns:ns3="d1f17a14-8980-460c-8c1f-dd8ff902a239" targetNamespace="http://schemas.microsoft.com/office/2006/metadata/properties" ma:root="true" ma:fieldsID="d44ae9770632d249414aae38832060e1" ns2:_="" ns3:_="">
    <xsd:import namespace="f482e274-dfc4-4f07-b2a2-767530760282"/>
    <xsd:import namespace="d1f17a14-8980-460c-8c1f-dd8ff902a2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82e274-dfc4-4f07-b2a2-7675307602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2c60e70-c612-4e7b-bd63-65e617198d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17a14-8980-460c-8c1f-dd8ff902a23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b93511e-7f96-4c3e-b3ed-c0f57fede495}" ma:internalName="TaxCatchAll" ma:showField="CatchAllData" ma:web="d1f17a14-8980-460c-8c1f-dd8ff902a2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4C5555-760C-414C-A092-869042580A22}">
  <ds:schemaRefs>
    <ds:schemaRef ds:uri="http://schemas.microsoft.com/office/2006/metadata/properties"/>
    <ds:schemaRef ds:uri="http://schemas.microsoft.com/office/infopath/2007/PartnerControls"/>
    <ds:schemaRef ds:uri="d1f17a14-8980-460c-8c1f-dd8ff902a239"/>
    <ds:schemaRef ds:uri="f482e274-dfc4-4f07-b2a2-767530760282"/>
  </ds:schemaRefs>
</ds:datastoreItem>
</file>

<file path=customXml/itemProps2.xml><?xml version="1.0" encoding="utf-8"?>
<ds:datastoreItem xmlns:ds="http://schemas.openxmlformats.org/officeDocument/2006/customXml" ds:itemID="{8C571933-43C6-4F9E-BC2C-E1DEC19895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D57DFB-D1E6-4EB8-8EB6-8E3AF5CEDF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82e274-dfc4-4f07-b2a2-767530760282"/>
    <ds:schemaRef ds:uri="d1f17a14-8980-460c-8c1f-dd8ff902a2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730</TotalTime>
  <Words>3066</Words>
  <Application>Microsoft Office PowerPoint</Application>
  <PresentationFormat>On-screen Show (4:3)</PresentationFormat>
  <Paragraphs>217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Music Progression in Domains of Knowledge</vt:lpstr>
      <vt:lpstr>PowerPoint Presentation</vt:lpstr>
      <vt:lpstr>Music Progression in Domains of Knowledge</vt:lpstr>
      <vt:lpstr>Music Progression in Domains of Knowledge</vt:lpstr>
      <vt:lpstr>Music Progression in Domains of Knowledge</vt:lpstr>
      <vt:lpstr>Music Progression in Domains of Knowledge</vt:lpstr>
      <vt:lpstr>Music Progression in Domains of Knowledge</vt:lpstr>
      <vt:lpstr>Music Progression in Domains of Knowledge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Davies - Trustee</dc:creator>
  <cp:lastModifiedBy>Sam Smallridge</cp:lastModifiedBy>
  <cp:revision>47</cp:revision>
  <dcterms:created xsi:type="dcterms:W3CDTF">2022-05-19T06:53:53Z</dcterms:created>
  <dcterms:modified xsi:type="dcterms:W3CDTF">2024-01-29T09:06:37Z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0x010100A01BD9AC1D9BC449B1FC13D741B76F61</vt:lpwstr>
  </property>
</Properties>
</file>