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621" r:id="rId2"/>
    <p:sldId id="3618" r:id="rId3"/>
    <p:sldId id="3622" r:id="rId4"/>
    <p:sldId id="256" r:id="rId5"/>
    <p:sldId id="257" r:id="rId6"/>
    <p:sldId id="258" r:id="rId7"/>
    <p:sldId id="3441" r:id="rId8"/>
    <p:sldId id="3620" r:id="rId9"/>
    <p:sldId id="3619" r:id="rId10"/>
    <p:sldId id="3239" r:id="rId11"/>
    <p:sldId id="3240" r:id="rId12"/>
    <p:sldId id="3617" r:id="rId13"/>
    <p:sldId id="3443" r:id="rId14"/>
    <p:sldId id="344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CC"/>
    <a:srgbClr val="FF9999"/>
    <a:srgbClr val="FF6699"/>
    <a:srgbClr val="FF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snapToGrid="0" showGuides="1">
      <p:cViewPr varScale="1">
        <p:scale>
          <a:sx n="79" d="100"/>
          <a:sy n="79" d="100"/>
        </p:scale>
        <p:origin x="10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28/02/2024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28/02/2024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28/02/2024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28/02/2024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28/02/2024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2</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18314"/>
          <a:ext cx="8109138" cy="3489897"/>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301147">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Organisational</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21899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281444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00000"/>
                        </a:lnSpc>
                        <a:spcBef>
                          <a:spcPct val="0"/>
                        </a:spcBef>
                        <a:spcAft>
                          <a:spcPct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Plan by talking about ideas and writing notes.</a:t>
                      </a:r>
                    </a:p>
                    <a:p>
                      <a:pPr marL="0" marR="0" lvl="0" indent="0" algn="l" defTabSz="520700" rtl="0" eaLnBrk="1" fontAlgn="base" latinLnBrk="0" hangingPunct="1">
                        <a:lnSpc>
                          <a:spcPct val="100000"/>
                        </a:lnSpc>
                        <a:spcBef>
                          <a:spcPct val="0"/>
                        </a:spcBef>
                        <a:spcAft>
                          <a:spcPct val="0"/>
                        </a:spcAft>
                        <a:buClrTx/>
                        <a:buSzTx/>
                        <a:buFontTx/>
                        <a:buNone/>
                        <a:tabLst/>
                        <a:defRPr/>
                      </a:pPr>
                      <a:endParaRPr lang="en-GB" sz="1200" dirty="0">
                        <a:solidFill>
                          <a:srgbClr val="000000"/>
                        </a:solidFill>
                        <a:effectLst/>
                        <a:latin typeface="Neuzeit S LT Std Book"/>
                        <a:ea typeface="Calibri" panose="020F0502020204030204" pitchFamily="34" charset="0"/>
                        <a:cs typeface="Neuzeit S LT Std Book"/>
                      </a:endParaRPr>
                    </a:p>
                    <a:p>
                      <a:pPr marL="0" marR="0" lvl="0" indent="0" algn="l" defTabSz="520700" rtl="0" eaLnBrk="1" fontAlgn="base" latinLnBrk="0" hangingPunct="1">
                        <a:lnSpc>
                          <a:spcPct val="100000"/>
                        </a:lnSpc>
                        <a:spcBef>
                          <a:spcPct val="0"/>
                        </a:spcBef>
                        <a:spcAft>
                          <a:spcPct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Use some of the characteristic features of the type of writing used.</a:t>
                      </a:r>
                      <a:endParaRPr lang="en-GB" sz="1200" dirty="0">
                        <a:solidFill>
                          <a:srgbClr val="000000"/>
                        </a:solidFill>
                        <a:effectLst/>
                        <a:latin typeface="Neuzeit S LT Std Book"/>
                        <a:ea typeface="Calibri" panose="020F0502020204030204" pitchFamily="34" charset="0"/>
                        <a:cs typeface="Neuzeit S LT Std Book"/>
                      </a:endParaRPr>
                    </a:p>
                    <a:p>
                      <a:pPr marL="0" marR="0" lvl="0" indent="0" algn="l" defTabSz="520700" rtl="0" eaLnBrk="1" fontAlgn="base" latinLnBrk="0" hangingPunct="1">
                        <a:lnSpc>
                          <a:spcPct val="100000"/>
                        </a:lnSpc>
                        <a:spcBef>
                          <a:spcPct val="0"/>
                        </a:spcBef>
                        <a:spcAft>
                          <a:spcPct val="0"/>
                        </a:spcAft>
                        <a:buClrTx/>
                        <a:buSzTx/>
                        <a:buFontTx/>
                        <a:buNone/>
                        <a:tabLst/>
                        <a:defRPr/>
                      </a:pPr>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Organise writing in line with its 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Group related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Write for a variety of purposes.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Calibri" panose="020F0502020204030204" pitchFamily="34" charset="0"/>
                        <a:ea typeface="Calibri" panose="020F0502020204030204" pitchFamily="34" charset="0"/>
                        <a:cs typeface="Neuzeit S LT Std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Calibri" panose="020F0502020204030204" pitchFamily="34" charset="0"/>
                        <a:ea typeface="Calibri" panose="020F0502020204030204" pitchFamily="34" charset="0"/>
                        <a:cs typeface="Neuzeit S LT Std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Calibri" panose="020F0502020204030204" pitchFamily="34" charset="0"/>
                        <a:ea typeface="Calibri" panose="020F0502020204030204" pitchFamily="34" charset="0"/>
                        <a:cs typeface="Neuzeit S LT Std Book"/>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3346057952"/>
              </p:ext>
            </p:extLst>
          </p:nvPr>
        </p:nvGraphicFramePr>
        <p:xfrm>
          <a:off x="517432" y="1033335"/>
          <a:ext cx="8109138" cy="4665515"/>
        </p:xfrm>
        <a:graphic>
          <a:graphicData uri="http://schemas.openxmlformats.org/drawingml/2006/table">
            <a:tbl>
              <a:tblPr/>
              <a:tblGrid>
                <a:gridCol w="3225512">
                  <a:extLst>
                    <a:ext uri="{9D8B030D-6E8A-4147-A177-3AD203B41FA5}">
                      <a16:colId xmlns:a16="http://schemas.microsoft.com/office/drawing/2014/main" val="210943694"/>
                    </a:ext>
                  </a:extLst>
                </a:gridCol>
                <a:gridCol w="2694432">
                  <a:extLst>
                    <a:ext uri="{9D8B030D-6E8A-4147-A177-3AD203B41FA5}">
                      <a16:colId xmlns:a16="http://schemas.microsoft.com/office/drawing/2014/main" val="864309712"/>
                    </a:ext>
                  </a:extLst>
                </a:gridCol>
                <a:gridCol w="2189194">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Geography</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Places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Patterns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Geographically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2170195882"/>
                  </a:ext>
                </a:extLst>
              </a:tr>
              <a:tr h="3723875">
                <a:tc>
                  <a:txBody>
                    <a:bodyPr/>
                    <a:lstStyle/>
                    <a:p>
                      <a:r>
                        <a:rPr lang="en-GB" sz="1200" kern="1200" dirty="0">
                          <a:solidFill>
                            <a:schemeClr val="tx1"/>
                          </a:solidFill>
                          <a:effectLst/>
                          <a:latin typeface="Calibri" panose="020F0502020204030204" pitchFamily="34" charset="0"/>
                          <a:ea typeface="MS PGothic" panose="020B0600070205080204" pitchFamily="34" charset="-128"/>
                          <a:cs typeface="+mn-cs"/>
                        </a:rPr>
                        <a:t>• Identify the key features of a location in order to say whether it is a city, town, village, coastal or rural area.</a:t>
                      </a:r>
                    </a:p>
                    <a:p>
                      <a:r>
                        <a:rPr lang="en-GB" sz="1200" kern="1200" dirty="0">
                          <a:solidFill>
                            <a:schemeClr val="tx1"/>
                          </a:solidFill>
                          <a:effectLst/>
                          <a:latin typeface="Calibri" panose="020F0502020204030204" pitchFamily="34" charset="0"/>
                          <a:ea typeface="MS PGothic" panose="020B0600070205080204" pitchFamily="34" charset="-128"/>
                          <a:cs typeface="+mn-cs"/>
                        </a:rPr>
                        <a:t>• Use world maps, atlases and globes to identify the United Kingdom and its countries, as well as the countries, continents and oceans studied.</a:t>
                      </a:r>
                    </a:p>
                    <a:p>
                      <a:r>
                        <a:rPr lang="en-GB" sz="1200" kern="1200" dirty="0">
                          <a:solidFill>
                            <a:schemeClr val="tx1"/>
                          </a:solidFill>
                          <a:effectLst/>
                          <a:latin typeface="Calibri" panose="020F0502020204030204" pitchFamily="34" charset="0"/>
                          <a:ea typeface="MS PGothic" panose="020B0600070205080204" pitchFamily="34" charset="-128"/>
                          <a:cs typeface="+mn-cs"/>
                        </a:rPr>
                        <a:t>• Use simple fieldwork and observational skills to study the geography two contrasting areas.</a:t>
                      </a:r>
                    </a:p>
                    <a:p>
                      <a:r>
                        <a:rPr lang="en-GB" sz="1200" kern="1200" dirty="0">
                          <a:solidFill>
                            <a:schemeClr val="tx1"/>
                          </a:solidFill>
                          <a:effectLst/>
                          <a:latin typeface="Calibri" panose="020F0502020204030204" pitchFamily="34" charset="0"/>
                          <a:ea typeface="MS PGothic" panose="020B0600070205080204" pitchFamily="34" charset="-128"/>
                          <a:cs typeface="+mn-cs"/>
                        </a:rPr>
                        <a:t>• Name, locate and identify characteristics of the four countries and capital cities of the United Kingdom and its surrounding seas.</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buFont typeface="Arial" panose="020B0604020202020204" pitchFamily="34" charset="0"/>
                        <a:buChar char="•"/>
                      </a:pPr>
                      <a:r>
                        <a:rPr lang="en-GB" sz="1200" kern="1200" dirty="0">
                          <a:solidFill>
                            <a:schemeClr val="tx1"/>
                          </a:solidFill>
                          <a:effectLst/>
                          <a:latin typeface="Calibri" panose="020F0502020204030204" pitchFamily="34" charset="0"/>
                          <a:ea typeface="MS PGothic" panose="020B0600070205080204" pitchFamily="34" charset="-128"/>
                          <a:cs typeface="+mn-cs"/>
                        </a:rPr>
                        <a:t>Understand geographical similarities and differences through studying the human and physical geography of a small area of the United Kingdom and of a contrasting non-European country -Australia</a:t>
                      </a:r>
                    </a:p>
                    <a:p>
                      <a:r>
                        <a:rPr lang="en-GB" sz="1200" kern="1200" dirty="0">
                          <a:solidFill>
                            <a:schemeClr val="tx1"/>
                          </a:solidFill>
                          <a:effectLst/>
                          <a:latin typeface="Calibri" panose="020F0502020204030204" pitchFamily="34" charset="0"/>
                          <a:ea typeface="MS PGothic" panose="020B0600070205080204" pitchFamily="34" charset="-128"/>
                          <a:cs typeface="+mn-cs"/>
                        </a:rPr>
                        <a:t>• Identify seasonal and daily weather patterns in the United Kingdom and the location of hot and cold areas of the world in relation to the Equator and the North and South Poles.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Calibri" panose="020F0502020204030204" pitchFamily="34" charset="0"/>
                          <a:ea typeface="MS PGothic" panose="020B0600070205080204" pitchFamily="34" charset="-128"/>
                          <a:cs typeface="+mn-cs"/>
                        </a:rPr>
                        <a:t> Refer to </a:t>
                      </a:r>
                      <a:r>
                        <a:rPr lang="en-GB" sz="1200" b="1" kern="1200" dirty="0">
                          <a:solidFill>
                            <a:schemeClr val="tx1"/>
                          </a:solidFill>
                          <a:effectLst/>
                          <a:latin typeface="Calibri" panose="020F0502020204030204" pitchFamily="34" charset="0"/>
                          <a:ea typeface="MS PGothic" panose="020B0600070205080204" pitchFamily="34" charset="-128"/>
                          <a:cs typeface="+mn-cs"/>
                        </a:rPr>
                        <a:t>key physical features</a:t>
                      </a:r>
                      <a:r>
                        <a:rPr lang="en-GB" sz="1200" kern="1200" dirty="0">
                          <a:solidFill>
                            <a:schemeClr val="tx1"/>
                          </a:solidFill>
                          <a:effectLst/>
                          <a:latin typeface="Calibri" panose="020F0502020204030204" pitchFamily="34" charset="0"/>
                          <a:ea typeface="MS PGothic" panose="020B0600070205080204" pitchFamily="34" charset="-128"/>
                          <a:cs typeface="+mn-cs"/>
                        </a:rPr>
                        <a:t>, including: beach, coast, forest, hill, mountain, ocean, river, soil, valley, vegetation and weather. </a:t>
                      </a:r>
                    </a:p>
                    <a:p>
                      <a:r>
                        <a:rPr lang="en-GB" sz="1200" kern="1200" dirty="0">
                          <a:solidFill>
                            <a:schemeClr val="tx1"/>
                          </a:solidFill>
                          <a:effectLst/>
                          <a:latin typeface="Calibri" panose="020F0502020204030204" pitchFamily="34" charset="0"/>
                          <a:ea typeface="MS PGothic" panose="020B0600070205080204" pitchFamily="34" charset="-128"/>
                          <a:cs typeface="+mn-cs"/>
                        </a:rPr>
                        <a:t>• Refer to </a:t>
                      </a:r>
                      <a:r>
                        <a:rPr lang="en-GB" sz="1200" b="1" kern="1200" dirty="0">
                          <a:solidFill>
                            <a:schemeClr val="tx1"/>
                          </a:solidFill>
                          <a:effectLst/>
                          <a:latin typeface="Calibri" panose="020F0502020204030204" pitchFamily="34" charset="0"/>
                          <a:ea typeface="MS PGothic" panose="020B0600070205080204" pitchFamily="34" charset="-128"/>
                          <a:cs typeface="+mn-cs"/>
                        </a:rPr>
                        <a:t>key human features</a:t>
                      </a:r>
                      <a:r>
                        <a:rPr lang="en-GB" sz="1200" kern="1200" dirty="0">
                          <a:solidFill>
                            <a:schemeClr val="tx1"/>
                          </a:solidFill>
                          <a:effectLst/>
                          <a:latin typeface="Calibri" panose="020F0502020204030204" pitchFamily="34" charset="0"/>
                          <a:ea typeface="MS PGothic" panose="020B0600070205080204" pitchFamily="34" charset="-128"/>
                          <a:cs typeface="+mn-cs"/>
                        </a:rPr>
                        <a:t>, including: city, town, village, factory, farm, house, office and shop.</a:t>
                      </a:r>
                    </a:p>
                    <a:p>
                      <a:r>
                        <a:rPr lang="en-GB" sz="1200" kern="1200" dirty="0">
                          <a:solidFill>
                            <a:schemeClr val="tx1"/>
                          </a:solidFill>
                          <a:effectLst/>
                          <a:latin typeface="Calibri" panose="020F0502020204030204" pitchFamily="34" charset="0"/>
                          <a:ea typeface="MS PGothic" panose="020B0600070205080204" pitchFamily="34" charset="-128"/>
                          <a:cs typeface="+mn-cs"/>
                        </a:rPr>
                        <a:t>•</a:t>
                      </a:r>
                      <a:r>
                        <a:rPr lang="en-GB" sz="1200" kern="1200" baseline="0" dirty="0">
                          <a:solidFill>
                            <a:schemeClr val="tx1"/>
                          </a:solidFill>
                          <a:effectLst/>
                          <a:latin typeface="Calibri" panose="020F0502020204030204" pitchFamily="34" charset="0"/>
                          <a:ea typeface="MS PGothic" panose="020B0600070205080204" pitchFamily="34" charset="-128"/>
                          <a:cs typeface="+mn-cs"/>
                        </a:rPr>
                        <a:t> Use </a:t>
                      </a:r>
                      <a:r>
                        <a:rPr lang="en-GB" sz="1200" kern="1200" dirty="0">
                          <a:solidFill>
                            <a:schemeClr val="tx1"/>
                          </a:solidFill>
                          <a:effectLst/>
                          <a:latin typeface="Calibri" panose="020F0502020204030204" pitchFamily="34" charset="0"/>
                          <a:ea typeface="MS PGothic" panose="020B0600070205080204" pitchFamily="34" charset="-128"/>
                          <a:cs typeface="+mn-cs"/>
                        </a:rPr>
                        <a:t>a simple map; and use and understand basic symbols in a key.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3" name="Footer Placeholder 2"/>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4088106040"/>
              </p:ext>
            </p:extLst>
          </p:nvPr>
        </p:nvGraphicFramePr>
        <p:xfrm>
          <a:off x="416933" y="869005"/>
          <a:ext cx="8301986" cy="4240272"/>
        </p:xfrm>
        <a:graphic>
          <a:graphicData uri="http://schemas.openxmlformats.org/drawingml/2006/table">
            <a:tbl>
              <a:tblPr/>
              <a:tblGrid>
                <a:gridCol w="2075157">
                  <a:extLst>
                    <a:ext uri="{9D8B030D-6E8A-4147-A177-3AD203B41FA5}">
                      <a16:colId xmlns:a16="http://schemas.microsoft.com/office/drawing/2014/main" val="1334577102"/>
                    </a:ext>
                  </a:extLst>
                </a:gridCol>
                <a:gridCol w="2076515">
                  <a:extLst>
                    <a:ext uri="{9D8B030D-6E8A-4147-A177-3AD203B41FA5}">
                      <a16:colId xmlns:a16="http://schemas.microsoft.com/office/drawing/2014/main" val="822642958"/>
                    </a:ext>
                  </a:extLst>
                </a:gridCol>
                <a:gridCol w="2075157">
                  <a:extLst>
                    <a:ext uri="{9D8B030D-6E8A-4147-A177-3AD203B41FA5}">
                      <a16:colId xmlns:a16="http://schemas.microsoft.com/office/drawing/2014/main" val="3806912539"/>
                    </a:ext>
                  </a:extLst>
                </a:gridCol>
                <a:gridCol w="2075157">
                  <a:extLst>
                    <a:ext uri="{9D8B030D-6E8A-4147-A177-3AD203B41FA5}">
                      <a16:colId xmlns:a16="http://schemas.microsoft.com/office/drawing/2014/main" val="3220653417"/>
                    </a:ext>
                  </a:extLst>
                </a:gridCol>
              </a:tblGrid>
              <a:tr h="509852">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432909">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and Interpreting the Past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Building an Overview of World 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Chronology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Historically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401920483"/>
                  </a:ext>
                </a:extLst>
              </a:tr>
              <a:tr h="3247914">
                <a:tc>
                  <a:txBody>
                    <a:bodyPr/>
                    <a:lstStyle/>
                    <a:p>
                      <a:r>
                        <a:rPr lang="en-GB" sz="1400" kern="1200" dirty="0">
                          <a:solidFill>
                            <a:schemeClr val="tx1"/>
                          </a:solidFill>
                          <a:effectLst/>
                          <a:latin typeface="+mn-lt"/>
                          <a:ea typeface="+mn-ea"/>
                          <a:cs typeface="+mn-cs"/>
                        </a:rPr>
                        <a:t>• Observe or handle evidence to ask questions and find answers to questions about the past.</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Use, pictures, stories, online sources to find out about the past.</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Identify some of the different ways the past has been represented.</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mn-lt"/>
                          <a:ea typeface="+mn-ea"/>
                          <a:cs typeface="+mn-cs"/>
                        </a:rPr>
                        <a:t>• Describe historical events.</a:t>
                      </a:r>
                    </a:p>
                    <a:p>
                      <a:endParaRPr lang="en-GB" sz="1400" kern="1200" baseline="0" dirty="0">
                        <a:solidFill>
                          <a:schemeClr val="tx1"/>
                        </a:solidFill>
                        <a:effectLst/>
                        <a:latin typeface="+mn-lt"/>
                        <a:ea typeface="+mn-ea"/>
                        <a:cs typeface="+mn-cs"/>
                      </a:endParaRPr>
                    </a:p>
                    <a:p>
                      <a:endParaRPr lang="en-GB" sz="1400" kern="1200" baseline="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Recognise that there are reasons why people in the past acted as they did.</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mn-lt"/>
                          <a:ea typeface="+mn-ea"/>
                          <a:cs typeface="+mn-cs"/>
                        </a:rPr>
                        <a:t>• Place events and artefacts in order on a time line.</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Label time lines with words or phrases such as: past, present, older and newer.</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Use dates where appropriate.</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mn-lt"/>
                          <a:ea typeface="+mn-ea"/>
                          <a:cs typeface="+mn-cs"/>
                        </a:rPr>
                        <a:t>• Show an understanding of the concept of nation and a nation’s history.</a:t>
                      </a:r>
                    </a:p>
                    <a:p>
                      <a:endParaRPr lang="en-GB"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Calibri" panose="020F0502020204030204" pitchFamily="34" charset="0"/>
                          <a:ea typeface="MS PGothic" panose="020B0600070205080204" pitchFamily="34" charset="-128"/>
                          <a:cs typeface="+mn-cs"/>
                        </a:rPr>
                        <a:t>• Use literacy skills to a good standard in order to communicate information about the past</a:t>
                      </a: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2">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sp>
        <p:nvSpPr>
          <p:cNvPr id="3" name="Footer Placeholder 2"/>
          <p:cNvSpPr>
            <a:spLocks noGrp="1"/>
          </p:cNvSpPr>
          <p:nvPr>
            <p:ph type="ftr" sz="quarter" idx="11"/>
          </p:nvPr>
        </p:nvSpPr>
        <p:spPr>
          <a:xfrm>
            <a:off x="2912483" y="6173787"/>
            <a:ext cx="3086100" cy="365125"/>
          </a:xfrm>
        </p:spPr>
        <p:txBody>
          <a:bodyPr/>
          <a:lstStyle/>
          <a:p>
            <a:endParaRPr lang="en-GB" dirty="0"/>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817137182"/>
              </p:ext>
            </p:extLst>
          </p:nvPr>
        </p:nvGraphicFramePr>
        <p:xfrm>
          <a:off x="521505" y="1213961"/>
          <a:ext cx="8100989" cy="4597447"/>
        </p:xfrm>
        <a:graphic>
          <a:graphicData uri="http://schemas.openxmlformats.org/drawingml/2006/table">
            <a:tbl>
              <a:tblPr/>
              <a:tblGrid>
                <a:gridCol w="1892511">
                  <a:extLst>
                    <a:ext uri="{9D8B030D-6E8A-4147-A177-3AD203B41FA5}">
                      <a16:colId xmlns:a16="http://schemas.microsoft.com/office/drawing/2014/main" val="441704380"/>
                    </a:ext>
                  </a:extLst>
                </a:gridCol>
                <a:gridCol w="4279392">
                  <a:extLst>
                    <a:ext uri="{9D8B030D-6E8A-4147-A177-3AD203B41FA5}">
                      <a16:colId xmlns:a16="http://schemas.microsoft.com/office/drawing/2014/main" val="1307485077"/>
                    </a:ext>
                  </a:extLst>
                </a:gridCol>
                <a:gridCol w="1929086">
                  <a:extLst>
                    <a:ext uri="{9D8B030D-6E8A-4147-A177-3AD203B41FA5}">
                      <a16:colId xmlns:a16="http://schemas.microsoft.com/office/drawing/2014/main" val="4072427205"/>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Art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50196"/>
                      </a:srgb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Theoretical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Disciplinary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extLst>
                  <a:ext uri="{0D108BD9-81ED-4DB2-BD59-A6C34878D82A}">
                    <a16:rowId xmlns:a16="http://schemas.microsoft.com/office/drawing/2014/main" val="3826453826"/>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 Show</a:t>
                      </a:r>
                      <a:r>
                        <a:rPr lang="en-GB" sz="1200" kern="1200" baseline="0" dirty="0">
                          <a:solidFill>
                            <a:schemeClr val="tx1"/>
                          </a:solidFill>
                          <a:effectLst/>
                          <a:latin typeface="Calibri" panose="020F0502020204030204" pitchFamily="34" charset="0"/>
                          <a:ea typeface="MS PGothic" panose="020B0600070205080204" pitchFamily="34" charset="-128"/>
                          <a:cs typeface="+mn-cs"/>
                        </a:rPr>
                        <a:t> how different designs have influenced theirs. </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sz="1200" kern="1200" dirty="0">
                          <a:solidFill>
                            <a:schemeClr val="tx1"/>
                          </a:solidFill>
                          <a:effectLst/>
                          <a:latin typeface="Calibri" panose="020F0502020204030204" pitchFamily="34" charset="0"/>
                          <a:ea typeface="MS PGothic" panose="020B0600070205080204" pitchFamily="34" charset="-128"/>
                          <a:cs typeface="+mn-cs"/>
                        </a:rPr>
                      </a:br>
                      <a:r>
                        <a:rPr lang="en-GB" sz="1200" kern="1200" dirty="0">
                          <a:solidFill>
                            <a:schemeClr val="tx1"/>
                          </a:solidFill>
                          <a:effectLst/>
                          <a:latin typeface="Calibri" panose="020F0502020204030204" pitchFamily="34" charset="0"/>
                          <a:ea typeface="MS PGothic" panose="020B0600070205080204" pitchFamily="34" charset="-128"/>
                          <a:cs typeface="+mn-cs"/>
                        </a:rPr>
                        <a:t>• Explore different methods and materials in more detail by expressing ideas about them.</a:t>
                      </a: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kern="1200" dirty="0">
                          <a:solidFill>
                            <a:schemeClr val="tx1"/>
                          </a:solidFill>
                          <a:effectLst/>
                          <a:latin typeface="+mn-lt"/>
                          <a:ea typeface="+mn-ea"/>
                          <a:cs typeface="+mn-cs"/>
                        </a:rPr>
                        <a:t>Drawing</a:t>
                      </a:r>
                    </a:p>
                    <a:p>
                      <a:pPr marL="171450" indent="-171450">
                        <a:buFont typeface="Arial" panose="020B0604020202020204" pitchFamily="34" charset="0"/>
                        <a:buChar char="•"/>
                      </a:pPr>
                      <a:r>
                        <a:rPr lang="en-GB" sz="1200" b="0" kern="1200" dirty="0">
                          <a:solidFill>
                            <a:schemeClr val="tx1"/>
                          </a:solidFill>
                          <a:effectLst/>
                          <a:latin typeface="+mn-lt"/>
                          <a:ea typeface="+mn-ea"/>
                          <a:cs typeface="+mn-cs"/>
                        </a:rPr>
                        <a:t>To know and use a range of mark making techniques and know the names of the</a:t>
                      </a:r>
                      <a:r>
                        <a:rPr lang="en-GB" sz="1200" b="0" kern="1200" baseline="0" dirty="0">
                          <a:solidFill>
                            <a:schemeClr val="tx1"/>
                          </a:solidFill>
                          <a:effectLst/>
                          <a:latin typeface="+mn-lt"/>
                          <a:ea typeface="+mn-ea"/>
                          <a:cs typeface="+mn-cs"/>
                        </a:rPr>
                        <a:t> marks.</a:t>
                      </a:r>
                      <a:endParaRPr lang="en-GB" sz="1200" b="1"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To know how explore and experiment with mark-making to create textures.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To know how to develop observational drawing skills.</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Painting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Use thick and thin brushes.</a:t>
                      </a:r>
                    </a:p>
                    <a:p>
                      <a:pPr marL="171450" indent="-171450">
                        <a:buFont typeface="Arial" panose="020B0604020202020204" pitchFamily="34" charset="0"/>
                        <a:buChar char="•"/>
                      </a:pPr>
                      <a:r>
                        <a:rPr lang="en-GB" sz="1200" b="0" kern="1200" dirty="0">
                          <a:solidFill>
                            <a:schemeClr val="tx1"/>
                          </a:solidFill>
                          <a:effectLst/>
                          <a:latin typeface="+mn-lt"/>
                          <a:ea typeface="+mn-ea"/>
                          <a:cs typeface="+mn-cs"/>
                        </a:rPr>
                        <a:t>How to make secondary colours. </a:t>
                      </a:r>
                    </a:p>
                    <a:p>
                      <a:pPr marL="171450" indent="-171450">
                        <a:buFont typeface="Arial" panose="020B0604020202020204" pitchFamily="34" charset="0"/>
                        <a:buChar char="•"/>
                      </a:pPr>
                      <a:endParaRPr lang="en-GB" sz="1200" b="0" kern="1200" dirty="0">
                        <a:solidFill>
                          <a:schemeClr val="tx1"/>
                        </a:solidFill>
                        <a:effectLst/>
                        <a:latin typeface="+mn-lt"/>
                        <a:ea typeface="+mn-ea"/>
                        <a:cs typeface="+mn-cs"/>
                      </a:endParaRPr>
                    </a:p>
                    <a:p>
                      <a:r>
                        <a:rPr lang="en-GB" sz="1200" b="1" dirty="0">
                          <a:latin typeface="+mn-lt"/>
                        </a:rPr>
                        <a:t>Craft, Design and Mixed Media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To be able to design to express their own ideas.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Use techniques to construct a new material.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Use repeated pattern using different media (pastels, crayons, charcoal).</a:t>
                      </a:r>
                    </a:p>
                    <a:p>
                      <a:pPr marL="171450" indent="-171450">
                        <a:buFont typeface="Arial" panose="020B0604020202020204" pitchFamily="34" charset="0"/>
                        <a:buChar char="•"/>
                      </a:pPr>
                      <a:endParaRPr lang="en-GB" sz="1200" b="0" kern="1200" dirty="0">
                        <a:solidFill>
                          <a:schemeClr val="tx1"/>
                        </a:solidFill>
                        <a:effectLst/>
                        <a:latin typeface="+mn-lt"/>
                        <a:ea typeface="+mn-ea"/>
                        <a:cs typeface="+mn-cs"/>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mn-lt"/>
                          <a:ea typeface="Calibri" panose="020F0502020204030204" pitchFamily="34" charset="0"/>
                          <a:cs typeface="Calibri" panose="020F0502020204030204" pitchFamily="34" charset="0"/>
                        </a:rPr>
                        <a:t>• Describe the work of artist and designers and express some opinion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mn-lt"/>
                          <a:ea typeface="Calibri" panose="020F0502020204030204" pitchFamily="34" charset="0"/>
                          <a:cs typeface="Calibri" panose="020F0502020204030204" pitchFamily="34" charset="0"/>
                        </a:rPr>
                        <a:t>.</a:t>
                      </a:r>
                      <a:br>
                        <a:rPr lang="en-GB" sz="1200" dirty="0">
                          <a:solidFill>
                            <a:srgbClr val="000000"/>
                          </a:solidFill>
                          <a:effectLst/>
                          <a:latin typeface="+mn-lt"/>
                          <a:ea typeface="Calibri" panose="020F0502020204030204" pitchFamily="34" charset="0"/>
                          <a:cs typeface="Calibri" panose="020F0502020204030204" pitchFamily="34" charset="0"/>
                        </a:rPr>
                      </a:br>
                      <a:r>
                        <a:rPr lang="en-GB" sz="1200" dirty="0">
                          <a:solidFill>
                            <a:srgbClr val="000000"/>
                          </a:solidFill>
                          <a:effectLst/>
                          <a:latin typeface="+mn-lt"/>
                          <a:ea typeface="Calibri" panose="020F0502020204030204" pitchFamily="34" charset="0"/>
                          <a:cs typeface="Calibri" panose="020F0502020204030204" pitchFamily="34" charset="0"/>
                        </a:rPr>
                        <a:t>• Use ideas of artists studied to create pieces.</a:t>
                      </a:r>
                      <a:endParaRPr lang="en-GB" sz="1200" dirty="0">
                        <a:effectLst/>
                        <a:latin typeface="+mn-lt"/>
                        <a:ea typeface="Calibri" panose="020F0502020204030204" pitchFamily="34" charset="0"/>
                        <a:cs typeface="Times New Roman" panose="02020603050405020304" pitchFamily="18" charset="0"/>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rgbClr val="FF0000">
              <a:alpha val="74118"/>
            </a:srgb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1134251573"/>
              </p:ext>
            </p:extLst>
          </p:nvPr>
        </p:nvGraphicFramePr>
        <p:xfrm>
          <a:off x="258715" y="1157681"/>
          <a:ext cx="8617061" cy="4639705"/>
        </p:xfrm>
        <a:graphic>
          <a:graphicData uri="http://schemas.openxmlformats.org/drawingml/2006/table">
            <a:tbl>
              <a:tblPr/>
              <a:tblGrid>
                <a:gridCol w="3388199">
                  <a:extLst>
                    <a:ext uri="{9D8B030D-6E8A-4147-A177-3AD203B41FA5}">
                      <a16:colId xmlns:a16="http://schemas.microsoft.com/office/drawing/2014/main" val="1708824382"/>
                    </a:ext>
                  </a:extLst>
                </a:gridCol>
                <a:gridCol w="2229630">
                  <a:extLst>
                    <a:ext uri="{9D8B030D-6E8A-4147-A177-3AD203B41FA5}">
                      <a16:colId xmlns:a16="http://schemas.microsoft.com/office/drawing/2014/main" val="3245300809"/>
                    </a:ext>
                  </a:extLst>
                </a:gridCol>
                <a:gridCol w="1304544">
                  <a:extLst>
                    <a:ext uri="{9D8B030D-6E8A-4147-A177-3AD203B41FA5}">
                      <a16:colId xmlns:a16="http://schemas.microsoft.com/office/drawing/2014/main" val="1859629020"/>
                    </a:ext>
                  </a:extLst>
                </a:gridCol>
                <a:gridCol w="1694688">
                  <a:extLst>
                    <a:ext uri="{9D8B030D-6E8A-4147-A177-3AD203B41FA5}">
                      <a16:colId xmlns:a16="http://schemas.microsoft.com/office/drawing/2014/main" val="3123478278"/>
                    </a:ext>
                  </a:extLst>
                </a:gridCol>
              </a:tblGrid>
              <a:tr h="416027">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Music</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713844407"/>
                  </a:ext>
                </a:extLst>
              </a:tr>
              <a:tr h="372751">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Musicianship and Performing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Composing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Appraising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Singing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54026563"/>
                  </a:ext>
                </a:extLst>
              </a:tr>
              <a:tr h="336342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US" sz="900" b="1" kern="1200" dirty="0">
                          <a:solidFill>
                            <a:schemeClr val="tx1"/>
                          </a:solidFill>
                          <a:effectLst/>
                          <a:latin typeface="Calibri" panose="020F0502020204030204" pitchFamily="34" charset="0"/>
                          <a:ea typeface="MS PGothic" panose="020B0600070205080204" pitchFamily="34" charset="-128"/>
                          <a:cs typeface="+mn-cs"/>
                        </a:rPr>
                        <a:t>Pulse/Beat</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Beat the pulse of a piece of music, using body percussion and using a percussion instrument. Respond to changes in tempo (speed.)</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Begin to group beats in twos and threes by tapping knees on the first (strongest) beat and clapping the remaining beats in familiar music.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b="1" kern="1200" dirty="0">
                          <a:solidFill>
                            <a:schemeClr val="tx1"/>
                          </a:solidFill>
                          <a:effectLst/>
                          <a:latin typeface="Calibri" panose="020F0502020204030204" pitchFamily="34" charset="0"/>
                          <a:ea typeface="MS PGothic" panose="020B0600070205080204" pitchFamily="34" charset="-128"/>
                          <a:cs typeface="+mn-cs"/>
                        </a:rPr>
                        <a:t>Rhythm</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Begin to identify the difference between pulse and rhythm.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Copy a simple rhythm (played by the teacher or another pupil) on a percussion instrument.</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Identify patterns of one and two sounds per beat (i.e. crotchets/paired quavers) and use rhythm names (walk/jogging).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Read and play rhythm patterns represented as stick notation including crotchets (walk), paired quavers (jogging) and crotchet rests.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b="1" kern="1200" dirty="0">
                          <a:solidFill>
                            <a:schemeClr val="tx1"/>
                          </a:solidFill>
                          <a:effectLst/>
                          <a:latin typeface="Calibri" panose="020F0502020204030204" pitchFamily="34" charset="0"/>
                          <a:ea typeface="MS PGothic" panose="020B0600070205080204" pitchFamily="34" charset="-128"/>
                          <a:cs typeface="+mn-cs"/>
                        </a:rPr>
                        <a:t>Pitch</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Respond to and identify high and low sounds independently when listening to a piece of music.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Begin to </a:t>
                      </a:r>
                      <a:r>
                        <a:rPr lang="en-US" sz="900" kern="1200" dirty="0" err="1">
                          <a:solidFill>
                            <a:schemeClr val="tx1"/>
                          </a:solidFill>
                          <a:effectLst/>
                          <a:latin typeface="Calibri" panose="020F0502020204030204" pitchFamily="34" charset="0"/>
                          <a:ea typeface="MS PGothic" panose="020B0600070205080204" pitchFamily="34" charset="-128"/>
                          <a:cs typeface="+mn-cs"/>
                        </a:rPr>
                        <a:t>recognise</a:t>
                      </a:r>
                      <a:r>
                        <a:rPr lang="en-US" sz="900" kern="1200" dirty="0">
                          <a:solidFill>
                            <a:schemeClr val="tx1"/>
                          </a:solidFill>
                          <a:effectLst/>
                          <a:latin typeface="Calibri" panose="020F0502020204030204" pitchFamily="34" charset="0"/>
                          <a:ea typeface="MS PGothic" panose="020B0600070205080204" pitchFamily="34" charset="-128"/>
                          <a:cs typeface="+mn-cs"/>
                        </a:rPr>
                        <a:t> the link between shape and pitch in graphic notations. </a:t>
                      </a:r>
                      <a:r>
                        <a:rPr lang="en-US" sz="900" kern="1200" dirty="0" err="1">
                          <a:solidFill>
                            <a:schemeClr val="tx1"/>
                          </a:solidFill>
                          <a:effectLst/>
                          <a:latin typeface="Calibri" panose="020F0502020204030204" pitchFamily="34" charset="0"/>
                          <a:ea typeface="MS PGothic" panose="020B0600070205080204" pitchFamily="34" charset="-128"/>
                          <a:cs typeface="+mn-cs"/>
                        </a:rPr>
                        <a:t>Recognise</a:t>
                      </a:r>
                      <a:r>
                        <a:rPr lang="en-US" sz="900" kern="1200" dirty="0">
                          <a:solidFill>
                            <a:schemeClr val="tx1"/>
                          </a:solidFill>
                          <a:effectLst/>
                          <a:latin typeface="Calibri" panose="020F0502020204030204" pitchFamily="34" charset="0"/>
                          <a:ea typeface="MS PGothic" panose="020B0600070205080204" pitchFamily="34" charset="-128"/>
                          <a:cs typeface="+mn-cs"/>
                        </a:rPr>
                        <a:t> dot notation and match it to 2 or 3 note phrases and tunes played on tuned percussion or sung.</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GB" sz="900" b="1" kern="1200" dirty="0">
                          <a:solidFill>
                            <a:schemeClr val="tx1"/>
                          </a:solidFill>
                          <a:effectLst/>
                          <a:latin typeface="Calibri" panose="020F0502020204030204" pitchFamily="34" charset="0"/>
                          <a:ea typeface="MS PGothic" panose="020B0600070205080204" pitchFamily="34" charset="-128"/>
                          <a:cs typeface="+mn-cs"/>
                        </a:rPr>
                        <a:t>Reading Notation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US" sz="900" kern="1200" dirty="0">
                          <a:solidFill>
                            <a:schemeClr val="tx1"/>
                          </a:solidFill>
                          <a:effectLst/>
                          <a:latin typeface="Calibri" panose="020F0502020204030204" pitchFamily="34" charset="0"/>
                          <a:ea typeface="MS PGothic" panose="020B0600070205080204" pitchFamily="34" charset="-128"/>
                          <a:cs typeface="+mn-cs"/>
                        </a:rPr>
                        <a:t>• Follow graphic symbols, dot notation and stick notation, as appropriate, when playing and performing</a:t>
                      </a:r>
                      <a:r>
                        <a:rPr lang="en-GB" sz="900" dirty="0">
                          <a:effectLst/>
                        </a:rPr>
                        <a:t> </a:t>
                      </a:r>
                      <a:endParaRPr lang="en-GB" sz="900" kern="1200" dirty="0">
                        <a:solidFill>
                          <a:schemeClr val="tx1"/>
                        </a:solidFill>
                        <a:latin typeface="Calibri" panose="020F0502020204030204" pitchFamily="34" charset="0"/>
                        <a:ea typeface="MS PGothic" panose="020B0600070205080204" pitchFamily="34" charset="-128"/>
                        <a:cs typeface="+mn-cs"/>
                      </a:endParaRP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9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900" kern="1200" dirty="0">
                          <a:solidFill>
                            <a:schemeClr val="tx1"/>
                          </a:solidFill>
                          <a:effectLst/>
                          <a:latin typeface="+mn-lt"/>
                          <a:ea typeface="+mn-ea"/>
                          <a:cs typeface="+mn-cs"/>
                        </a:rPr>
                        <a:t>• Work with a partner to improvise simple question and answer phrases, (using voices and instruments) creating a musical conversation. </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Create music as a response to a stimulus e.g. a rocket launching, a rockpool etc.  choosing and using appropriate instruments to represent ideas. Experiment with, select, combine and sequence sounds using the inter-related dimensions.</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Create rhythms using words and phrases as a starting point. </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Use graphic symbols, dot notation and stick notation, as appropriate, to keep a record of compositions.  </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Use music technology (where available) to capture, change and combine sounds.</a:t>
                      </a:r>
                      <a:r>
                        <a:rPr lang="en-GB" sz="900" dirty="0">
                          <a:effectLst/>
                        </a:rPr>
                        <a:t> </a:t>
                      </a:r>
                      <a:endParaRPr lang="en-GB" sz="900" dirty="0"/>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900" kern="1200" dirty="0">
                          <a:solidFill>
                            <a:schemeClr val="tx1"/>
                          </a:solidFill>
                          <a:effectLst/>
                          <a:latin typeface="+mn-lt"/>
                          <a:ea typeface="+mn-ea"/>
                          <a:cs typeface="+mn-cs"/>
                        </a:rPr>
                        <a:t>• Listen with greater concentration to a range of recorded and live music and express own opinion about the music.</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Recognise</a:t>
                      </a:r>
                      <a:r>
                        <a:rPr lang="en-US" sz="900" kern="1200" dirty="0">
                          <a:solidFill>
                            <a:schemeClr val="tx1"/>
                          </a:solidFill>
                          <a:effectLst/>
                          <a:latin typeface="+mn-lt"/>
                          <a:ea typeface="+mn-ea"/>
                          <a:cs typeface="+mn-cs"/>
                        </a:rPr>
                        <a:t> changes in dynamics, tempo and timbre and explain in simple ways how these changes affect the music.</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Name an increasing number of hand-held percussion instruments and </a:t>
                      </a:r>
                      <a:r>
                        <a:rPr lang="en-US" sz="900" kern="1200" dirty="0" err="1">
                          <a:solidFill>
                            <a:schemeClr val="tx1"/>
                          </a:solidFill>
                          <a:effectLst/>
                          <a:latin typeface="+mn-lt"/>
                          <a:ea typeface="+mn-ea"/>
                          <a:cs typeface="+mn-cs"/>
                        </a:rPr>
                        <a:t>recognise</a:t>
                      </a:r>
                      <a:r>
                        <a:rPr lang="en-US" sz="900" kern="1200" dirty="0">
                          <a:solidFill>
                            <a:schemeClr val="tx1"/>
                          </a:solidFill>
                          <a:effectLst/>
                          <a:latin typeface="+mn-lt"/>
                          <a:ea typeface="+mn-ea"/>
                          <a:cs typeface="+mn-cs"/>
                        </a:rPr>
                        <a:t> their sounds.</a:t>
                      </a:r>
                      <a:r>
                        <a:rPr lang="en-GB" sz="900" dirty="0">
                          <a:effectLst/>
                        </a:rPr>
                        <a:t> </a:t>
                      </a:r>
                      <a:endParaRPr lang="en-GB" sz="900" dirty="0"/>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900" kern="1200" dirty="0">
                          <a:solidFill>
                            <a:schemeClr val="tx1"/>
                          </a:solidFill>
                          <a:effectLst/>
                          <a:latin typeface="+mn-lt"/>
                          <a:ea typeface="+mn-ea"/>
                          <a:cs typeface="+mn-cs"/>
                        </a:rPr>
                        <a:t>• Sing a variety of songs with a wider pitch range (do-do) showing a sense of melodic shape.</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Sing la-so-mi songs and singing games with accurate pitch matching.</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Know the meaning of dynamics (loud/quiet) and tempo (fast/slow) and demonstrate these when singing and playing.</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Explore using the voice expressively and creatively.</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Internalise</a:t>
                      </a:r>
                      <a:r>
                        <a:rPr lang="en-US" sz="900" kern="1200" dirty="0">
                          <a:solidFill>
                            <a:schemeClr val="tx1"/>
                          </a:solidFill>
                          <a:effectLst/>
                          <a:latin typeface="+mn-lt"/>
                          <a:ea typeface="+mn-ea"/>
                          <a:cs typeface="+mn-cs"/>
                        </a:rPr>
                        <a:t> a steady pulse e.g. use the ‘thinking voice’ to ‘sing’ short extracts in own head.</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Sing short phrases independently within a singing game or short song.</a:t>
                      </a:r>
                      <a:r>
                        <a:rPr lang="en-GB" sz="900" dirty="0">
                          <a:effectLst/>
                        </a:rPr>
                        <a:t> </a:t>
                      </a:r>
                      <a:endParaRPr lang="en-GB" sz="900" dirty="0"/>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8715" y="171450"/>
            <a:ext cx="8626569" cy="624720"/>
          </a:xfrm>
          <a:solidFill>
            <a:schemeClr val="accent6">
              <a:lumMod val="20000"/>
              <a:lumOff val="8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3840348279"/>
              </p:ext>
            </p:extLst>
          </p:nvPr>
        </p:nvGraphicFramePr>
        <p:xfrm>
          <a:off x="259395" y="976295"/>
          <a:ext cx="8363099" cy="4499742"/>
        </p:xfrm>
        <a:graphic>
          <a:graphicData uri="http://schemas.openxmlformats.org/drawingml/2006/table">
            <a:tbl>
              <a:tblPr/>
              <a:tblGrid>
                <a:gridCol w="3922461">
                  <a:extLst>
                    <a:ext uri="{9D8B030D-6E8A-4147-A177-3AD203B41FA5}">
                      <a16:colId xmlns:a16="http://schemas.microsoft.com/office/drawing/2014/main" val="1003302530"/>
                    </a:ext>
                  </a:extLst>
                </a:gridCol>
                <a:gridCol w="2389632">
                  <a:extLst>
                    <a:ext uri="{9D8B030D-6E8A-4147-A177-3AD203B41FA5}">
                      <a16:colId xmlns:a16="http://schemas.microsoft.com/office/drawing/2014/main" val="478540876"/>
                    </a:ext>
                  </a:extLst>
                </a:gridCol>
                <a:gridCol w="2051006">
                  <a:extLst>
                    <a:ext uri="{9D8B030D-6E8A-4147-A177-3AD203B41FA5}">
                      <a16:colId xmlns:a16="http://schemas.microsoft.com/office/drawing/2014/main" val="1426055967"/>
                    </a:ext>
                  </a:extLst>
                </a:gridCol>
              </a:tblGrid>
              <a:tr h="37223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Design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42635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Skills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Designing, Making and Evaluating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Taking Inspiration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496808766"/>
                  </a:ext>
                </a:extLst>
              </a:tr>
              <a:tr h="3626170">
                <a:tc>
                  <a:txBody>
                    <a:bodyPr/>
                    <a:lstStyle/>
                    <a:p>
                      <a:r>
                        <a:rPr lang="en-GB" sz="1400" b="1" kern="1200" dirty="0">
                          <a:solidFill>
                            <a:schemeClr val="tx1"/>
                          </a:solidFill>
                          <a:effectLst/>
                          <a:latin typeface="+mn-lt"/>
                          <a:ea typeface="+mn-ea"/>
                          <a:cs typeface="+mn-cs"/>
                        </a:rPr>
                        <a:t>Food</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Select foods to complement one another</a:t>
                      </a:r>
                    </a:p>
                    <a:p>
                      <a:r>
                        <a:rPr lang="en-GB" sz="1400" kern="1200" dirty="0">
                          <a:solidFill>
                            <a:schemeClr val="tx1"/>
                          </a:solidFill>
                          <a:effectLst/>
                          <a:latin typeface="+mn-lt"/>
                          <a:ea typeface="+mn-ea"/>
                          <a:cs typeface="+mn-cs"/>
                        </a:rPr>
                        <a:t>• Understand how different food groups work together</a:t>
                      </a:r>
                    </a:p>
                    <a:p>
                      <a:endParaRPr lang="en-GB" sz="1400" kern="1200" dirty="0">
                        <a:solidFill>
                          <a:schemeClr val="tx1"/>
                        </a:solidFill>
                        <a:effectLst/>
                        <a:latin typeface="+mn-lt"/>
                        <a:ea typeface="+mn-ea"/>
                        <a:cs typeface="+mn-cs"/>
                      </a:endParaRPr>
                    </a:p>
                    <a:p>
                      <a:r>
                        <a:rPr lang="en-GB" sz="1400" b="1" kern="1200" dirty="0">
                          <a:solidFill>
                            <a:schemeClr val="tx1"/>
                          </a:solidFill>
                          <a:effectLst/>
                          <a:latin typeface="+mn-lt"/>
                          <a:ea typeface="+mn-ea"/>
                          <a:cs typeface="+mn-cs"/>
                        </a:rPr>
                        <a:t>Materials/Textiles</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Measure and mark out to the nearest centimetre.</a:t>
                      </a:r>
                    </a:p>
                    <a:p>
                      <a:r>
                        <a:rPr lang="en-GB" sz="1400" kern="1200" dirty="0">
                          <a:solidFill>
                            <a:schemeClr val="tx1"/>
                          </a:solidFill>
                          <a:effectLst/>
                          <a:latin typeface="+mn-lt"/>
                          <a:ea typeface="+mn-ea"/>
                          <a:cs typeface="+mn-cs"/>
                        </a:rPr>
                        <a:t>• Shape textiles using templates.</a:t>
                      </a:r>
                    </a:p>
                    <a:p>
                      <a:r>
                        <a:rPr lang="en-GB" sz="1400" kern="1200" dirty="0">
                          <a:solidFill>
                            <a:schemeClr val="tx1"/>
                          </a:solidFill>
                          <a:effectLst/>
                          <a:latin typeface="+mn-lt"/>
                          <a:ea typeface="+mn-ea"/>
                          <a:cs typeface="+mn-cs"/>
                        </a:rPr>
                        <a:t>• Join textiles using running stitch.</a:t>
                      </a:r>
                    </a:p>
                    <a:p>
                      <a:r>
                        <a:rPr lang="en-GB" sz="1400" kern="1200" dirty="0">
                          <a:solidFill>
                            <a:schemeClr val="tx1"/>
                          </a:solidFill>
                          <a:effectLst/>
                          <a:latin typeface="+mn-lt"/>
                          <a:ea typeface="+mn-ea"/>
                          <a:cs typeface="+mn-cs"/>
                        </a:rPr>
                        <a:t>• Decorate textiles using pom poms, sequins, stickers</a:t>
                      </a:r>
                      <a:r>
                        <a:rPr lang="en-GB" sz="1400" kern="1200" baseline="0" dirty="0">
                          <a:solidFill>
                            <a:schemeClr val="tx1"/>
                          </a:solidFill>
                          <a:effectLst/>
                          <a:latin typeface="+mn-lt"/>
                          <a:ea typeface="+mn-ea"/>
                          <a:cs typeface="+mn-cs"/>
                        </a:rPr>
                        <a:t> and felt.</a:t>
                      </a:r>
                    </a:p>
                    <a:p>
                      <a:endParaRPr lang="en-GB" sz="1400" kern="1200" baseline="0" dirty="0">
                        <a:solidFill>
                          <a:schemeClr val="tx1"/>
                        </a:solidFill>
                        <a:effectLst/>
                        <a:latin typeface="+mn-lt"/>
                        <a:ea typeface="+mn-ea"/>
                        <a:cs typeface="+mn-cs"/>
                      </a:endParaRPr>
                    </a:p>
                    <a:p>
                      <a:r>
                        <a:rPr lang="en-GB" sz="1400" b="1" kern="1200" baseline="0" dirty="0">
                          <a:solidFill>
                            <a:schemeClr val="tx1"/>
                          </a:solidFill>
                          <a:effectLst/>
                          <a:latin typeface="+mn-lt"/>
                          <a:ea typeface="+mn-ea"/>
                          <a:cs typeface="+mn-cs"/>
                        </a:rPr>
                        <a:t>Mechanics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 Create products using levers, wheels and winding mechanisms.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 Design products that have a clear purpose and an intended user.</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Make products, refining the design as work progresses</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 Suggest improvements to existing designs.</a:t>
                      </a:r>
                      <a:r>
                        <a:rPr lang="en-GB" sz="14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 Explore how products have been created.</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4">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2</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294569"/>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34946">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Sentence Structure and Grammar</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3192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527696">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Use well-chosen adjectives to add detail. </a:t>
                      </a:r>
                      <a:endParaRPr lang="en-GB" sz="1200" dirty="0">
                        <a:solidFill>
                          <a:srgbClr val="000000"/>
                        </a:solidFill>
                        <a:effectLst/>
                        <a:latin typeface="Neuzeit S LT Std Book"/>
                        <a:ea typeface="Calibri" panose="020F0502020204030204" pitchFamily="34" charset="0"/>
                        <a:cs typeface="Neuzeit S LT Std Book"/>
                      </a:endParaRPr>
                    </a:p>
                    <a:p>
                      <a:pPr lvl="0"/>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Use the correct tenses.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Calibri" panose="020F0502020204030204" pitchFamily="34" charset="0"/>
                        <a:ea typeface="Calibri" panose="020F0502020204030204" pitchFamily="34" charset="0"/>
                        <a:cs typeface="Neuzeit S LT Std Book"/>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Use and understand grammatical terminology in discussing writing: verb, tense (past, present), adjective, noun, suffix, apostrophe, comma.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Neuzeit S LT Std Book"/>
                        <a:ea typeface="Calibri" panose="020F0502020204030204" pitchFamily="34" charset="0"/>
                        <a:cs typeface="Neuzeit S LT Std Book"/>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Use extended noun phrases to describe and specify (e.g. the blue butterfly).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Begin to punctuate using a capital letter for the name of people, places.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Use coordination (or, and, but).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a:t>
                      </a:r>
                      <a:endParaRPr lang="en-GB" sz="1200" dirty="0">
                        <a:solidFill>
                          <a:srgbClr val="000000"/>
                        </a:solidFill>
                        <a:effectLst/>
                        <a:latin typeface="Neuzeit S LT Std Book"/>
                        <a:ea typeface="Calibri" panose="020F0502020204030204" pitchFamily="34" charset="0"/>
                        <a:cs typeface="Neuzeit S LT Std Book"/>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2</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533395"/>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Spelling</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Use spelling rules.</a:t>
                      </a:r>
                      <a:endParaRPr lang="en-GB" sz="1200" dirty="0">
                        <a:solidFill>
                          <a:srgbClr val="000000"/>
                        </a:solidFill>
                        <a:effectLst/>
                        <a:latin typeface="Neuzeit S LT Std Book"/>
                        <a:ea typeface="Calibri" panose="020F0502020204030204" pitchFamily="34" charset="0"/>
                        <a:cs typeface="Neuzeit S LT Std Book"/>
                      </a:endParaRP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Spell contraction words correctly (can’t, don’t).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Use suffixes where no change to the spelling of the root word is needed: helping, helped, helper, eating, quicker, quickest.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Neuzeit S LT Std Book"/>
                        <a:ea typeface="Calibri" panose="020F0502020204030204" pitchFamily="34" charset="0"/>
                        <a:cs typeface="Neuzeit S LT Std Book"/>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Spell common exception words (the, said, one, two and the days of the week).</a:t>
                      </a:r>
                      <a:endParaRPr lang="en-GB" sz="1200" dirty="0">
                        <a:solidFill>
                          <a:srgbClr val="000000"/>
                        </a:solidFill>
                        <a:effectLst/>
                        <a:latin typeface="Neuzeit S LT Std Book"/>
                        <a:ea typeface="Calibri" panose="020F0502020204030204" pitchFamily="34" charset="0"/>
                        <a:cs typeface="Neuzeit S LT Std Book"/>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Spell common exception words correctly.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Neuzeit S LT Std Book"/>
                        </a:rPr>
                        <a:t>- Add prefixes and suffixes, learning the rule for adding s and </a:t>
                      </a:r>
                      <a:r>
                        <a:rPr lang="en-GB" sz="1200" dirty="0" err="1">
                          <a:solidFill>
                            <a:srgbClr val="000000"/>
                          </a:solidFill>
                          <a:effectLst/>
                          <a:latin typeface="Calibri" panose="020F0502020204030204" pitchFamily="34" charset="0"/>
                          <a:ea typeface="Calibri" panose="020F0502020204030204" pitchFamily="34" charset="0"/>
                          <a:cs typeface="Neuzeit S LT Std Book"/>
                        </a:rPr>
                        <a:t>es</a:t>
                      </a:r>
                      <a:r>
                        <a:rPr lang="en-GB" sz="1200" dirty="0">
                          <a:solidFill>
                            <a:srgbClr val="000000"/>
                          </a:solidFill>
                          <a:effectLst/>
                          <a:latin typeface="Calibri" panose="020F0502020204030204" pitchFamily="34" charset="0"/>
                          <a:ea typeface="Calibri" panose="020F0502020204030204" pitchFamily="34" charset="0"/>
                          <a:cs typeface="Neuzeit S LT Std Book"/>
                        </a:rPr>
                        <a:t> as a plural marker for nouns, and the third person singular marker for verbs (I drink - he drinks).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0000"/>
                        </a:solidFill>
                        <a:effectLst/>
                        <a:latin typeface="Neuzeit S LT Std Book"/>
                        <a:ea typeface="Calibri" panose="020F0502020204030204" pitchFamily="34" charset="0"/>
                        <a:cs typeface="Neuzeit S LT Std Book"/>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Add suffixes to spell longer words (-</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ment</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-ness, -</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ful</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-less).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3</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4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2</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292720" y="1620987"/>
          <a:ext cx="8581858" cy="3599400"/>
        </p:xfrm>
        <a:graphic>
          <a:graphicData uri="http://schemas.openxmlformats.org/drawingml/2006/table">
            <a:tbl>
              <a:tblPr/>
              <a:tblGrid>
                <a:gridCol w="2216304">
                  <a:extLst>
                    <a:ext uri="{9D8B030D-6E8A-4147-A177-3AD203B41FA5}">
                      <a16:colId xmlns:a16="http://schemas.microsoft.com/office/drawing/2014/main" val="210943694"/>
                    </a:ext>
                  </a:extLst>
                </a:gridCol>
                <a:gridCol w="3571178">
                  <a:extLst>
                    <a:ext uri="{9D8B030D-6E8A-4147-A177-3AD203B41FA5}">
                      <a16:colId xmlns:a16="http://schemas.microsoft.com/office/drawing/2014/main" val="864309712"/>
                    </a:ext>
                  </a:extLst>
                </a:gridCol>
                <a:gridCol w="2794376">
                  <a:extLst>
                    <a:ext uri="{9D8B030D-6E8A-4147-A177-3AD203B41FA5}">
                      <a16:colId xmlns:a16="http://schemas.microsoft.com/office/drawing/2014/main" val="3913203569"/>
                    </a:ext>
                  </a:extLst>
                </a:gridCol>
              </a:tblGrid>
              <a:tr h="302945">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94506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Numbers to 20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Count objects to 100 by making 10s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Recognise tens and ones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Use a place value chart</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Partition numbers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Write numbers to 100 in words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Flexibly</a:t>
                      </a:r>
                      <a:r>
                        <a:rPr lang="en-GB" sz="900" kern="1200" baseline="0" dirty="0">
                          <a:solidFill>
                            <a:schemeClr val="tx1"/>
                          </a:solidFill>
                          <a:effectLst/>
                          <a:latin typeface="Calibri" panose="020F0502020204030204" pitchFamily="34" charset="0"/>
                          <a:ea typeface="MS PGothic" panose="020B0600070205080204" pitchFamily="34" charset="-128"/>
                          <a:cs typeface="+mn-cs"/>
                        </a:rPr>
                        <a:t> partition numbers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Write numbers to 100 in expanded form</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10s on the number line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10s and 1s on the number line to 100</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Estimate numbers on a number line</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objects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numbers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Order objects and numbers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Count in 2s, 5s and 10s</a:t>
                      </a:r>
                    </a:p>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Count in 3s</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Bonds to 10</a:t>
                      </a:r>
                    </a:p>
                    <a:p>
                      <a:pPr marL="285750" indent="-285750">
                        <a:buFontTx/>
                        <a:buChar char="-"/>
                      </a:pPr>
                      <a:r>
                        <a:rPr lang="en-GB" sz="900" dirty="0"/>
                        <a:t>Fact</a:t>
                      </a:r>
                      <a:r>
                        <a:rPr lang="en-GB" sz="900" baseline="0" dirty="0"/>
                        <a:t> families-addition and subtraction bonds within 20</a:t>
                      </a:r>
                    </a:p>
                    <a:p>
                      <a:pPr marL="285750" indent="-285750">
                        <a:buFontTx/>
                        <a:buChar char="-"/>
                      </a:pPr>
                      <a:r>
                        <a:rPr lang="en-GB" sz="900" baseline="0" dirty="0"/>
                        <a:t>Related facts</a:t>
                      </a:r>
                    </a:p>
                    <a:p>
                      <a:pPr marL="285750" indent="-285750">
                        <a:buFontTx/>
                        <a:buChar char="-"/>
                      </a:pPr>
                      <a:r>
                        <a:rPr lang="en-GB" sz="900" baseline="0" dirty="0"/>
                        <a:t>Bonds to 100 (tens)</a:t>
                      </a:r>
                    </a:p>
                    <a:p>
                      <a:pPr marL="285750" indent="-285750">
                        <a:buFontTx/>
                        <a:buChar char="-"/>
                      </a:pPr>
                      <a:r>
                        <a:rPr lang="en-GB" sz="900" baseline="0" dirty="0"/>
                        <a:t>Add and subtract 1s</a:t>
                      </a:r>
                    </a:p>
                    <a:p>
                      <a:pPr marL="285750" indent="-285750">
                        <a:buFontTx/>
                        <a:buChar char="-"/>
                      </a:pPr>
                      <a:r>
                        <a:rPr lang="en-GB" sz="900" baseline="0" dirty="0"/>
                        <a:t>Add by making 10</a:t>
                      </a:r>
                    </a:p>
                    <a:p>
                      <a:pPr marL="285750" indent="-285750">
                        <a:buFontTx/>
                        <a:buChar char="-"/>
                      </a:pPr>
                      <a:r>
                        <a:rPr lang="en-GB" sz="900" baseline="0" dirty="0"/>
                        <a:t>Add three 1-digit numbers</a:t>
                      </a:r>
                    </a:p>
                    <a:p>
                      <a:pPr marL="285750" indent="-285750">
                        <a:buFontTx/>
                        <a:buChar char="-"/>
                      </a:pPr>
                      <a:r>
                        <a:rPr lang="en-GB" sz="900" baseline="0" dirty="0"/>
                        <a:t>Add to the next 10</a:t>
                      </a:r>
                    </a:p>
                    <a:p>
                      <a:pPr marL="285750" indent="-285750">
                        <a:buFontTx/>
                        <a:buChar char="-"/>
                      </a:pPr>
                      <a:r>
                        <a:rPr lang="en-GB" sz="900" baseline="0" dirty="0"/>
                        <a:t>Add across a 10</a:t>
                      </a:r>
                    </a:p>
                    <a:p>
                      <a:pPr marL="285750" indent="-285750">
                        <a:buFontTx/>
                        <a:buChar char="-"/>
                      </a:pPr>
                      <a:r>
                        <a:rPr lang="en-GB" sz="900" baseline="0" dirty="0"/>
                        <a:t>Subtract across 10</a:t>
                      </a:r>
                    </a:p>
                    <a:p>
                      <a:pPr marL="285750" indent="-285750">
                        <a:buFontTx/>
                        <a:buChar char="-"/>
                      </a:pPr>
                      <a:r>
                        <a:rPr lang="en-GB" sz="900" baseline="0" dirty="0"/>
                        <a:t>Subtract from a 10</a:t>
                      </a:r>
                    </a:p>
                    <a:p>
                      <a:pPr marL="285750" indent="-285750">
                        <a:buFontTx/>
                        <a:buChar char="-"/>
                      </a:pPr>
                      <a:r>
                        <a:rPr lang="en-GB" sz="900" baseline="0" dirty="0"/>
                        <a:t>Subtract a 1-digit number from a 2-digit number (across a 10)</a:t>
                      </a:r>
                    </a:p>
                    <a:p>
                      <a:pPr marL="285750" indent="-285750">
                        <a:buFontTx/>
                        <a:buChar char="-"/>
                      </a:pPr>
                      <a:r>
                        <a:rPr lang="en-GB" sz="900" baseline="0" dirty="0"/>
                        <a:t>10 more, 10 less</a:t>
                      </a:r>
                    </a:p>
                    <a:p>
                      <a:pPr marL="285750" indent="-285750">
                        <a:buFontTx/>
                        <a:buChar char="-"/>
                      </a:pPr>
                      <a:r>
                        <a:rPr lang="en-GB" sz="900" baseline="0" dirty="0"/>
                        <a:t>Add and subtract 10s</a:t>
                      </a:r>
                    </a:p>
                    <a:p>
                      <a:pPr marL="285750" indent="-285750">
                        <a:buFontTx/>
                        <a:buChar char="-"/>
                      </a:pPr>
                      <a:r>
                        <a:rPr lang="en-GB" sz="900" baseline="0" dirty="0"/>
                        <a:t>Add two 2-digit numbers (not across a 10)</a:t>
                      </a:r>
                    </a:p>
                    <a:p>
                      <a:pPr marL="285750" indent="-285750">
                        <a:buFontTx/>
                        <a:buChar char="-"/>
                      </a:pPr>
                      <a:r>
                        <a:rPr lang="en-GB" sz="900" baseline="0" dirty="0"/>
                        <a:t>Add two 2 digit numbers (across a 10)</a:t>
                      </a:r>
                    </a:p>
                    <a:p>
                      <a:pPr marL="285750" indent="-285750">
                        <a:buFontTx/>
                        <a:buChar char="-"/>
                      </a:pPr>
                      <a:r>
                        <a:rPr lang="en-GB" sz="900" baseline="0" dirty="0"/>
                        <a:t>Subtract two 2-digit numbers (not across a 10)</a:t>
                      </a:r>
                    </a:p>
                    <a:p>
                      <a:pPr marL="285750" indent="-285750">
                        <a:buFontTx/>
                        <a:buChar char="-"/>
                      </a:pPr>
                      <a:r>
                        <a:rPr lang="en-GB" sz="900" baseline="0" dirty="0"/>
                        <a:t>Subtract two 2-digit numbers (across a 10)</a:t>
                      </a:r>
                    </a:p>
                    <a:p>
                      <a:pPr marL="285750" indent="-285750">
                        <a:buFontTx/>
                        <a:buChar char="-"/>
                      </a:pPr>
                      <a:r>
                        <a:rPr lang="en-GB" sz="900" baseline="0" dirty="0"/>
                        <a:t>Mixed addition and subtraction</a:t>
                      </a:r>
                    </a:p>
                    <a:p>
                      <a:pPr marL="285750" indent="-285750">
                        <a:buFontTx/>
                        <a:buChar char="-"/>
                      </a:pPr>
                      <a:r>
                        <a:rPr lang="en-GB" sz="900" baseline="0" dirty="0"/>
                        <a:t>Compare number sentences</a:t>
                      </a:r>
                    </a:p>
                    <a:p>
                      <a:pPr marL="285750" indent="-285750">
                        <a:buFontTx/>
                        <a:buChar char="-"/>
                      </a:pPr>
                      <a:r>
                        <a:rPr lang="en-GB" sz="900" baseline="0" dirty="0"/>
                        <a:t>Missing number problems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Recognise 2-D and 3-D shapes</a:t>
                      </a:r>
                    </a:p>
                    <a:p>
                      <a:pPr marL="285750" indent="-285750">
                        <a:buFontTx/>
                        <a:buChar char="-"/>
                      </a:pPr>
                      <a:r>
                        <a:rPr lang="en-GB" sz="900" dirty="0"/>
                        <a:t>Count sides on</a:t>
                      </a:r>
                      <a:r>
                        <a:rPr lang="en-GB" sz="900" baseline="0" dirty="0"/>
                        <a:t> 2-D shapes</a:t>
                      </a:r>
                    </a:p>
                    <a:p>
                      <a:pPr marL="285750" indent="-285750">
                        <a:buFontTx/>
                        <a:buChar char="-"/>
                      </a:pPr>
                      <a:r>
                        <a:rPr lang="en-GB" sz="900" baseline="0" dirty="0"/>
                        <a:t>Count vertices on 2-D shapes</a:t>
                      </a:r>
                    </a:p>
                    <a:p>
                      <a:pPr marL="285750" indent="-285750">
                        <a:buFontTx/>
                        <a:buChar char="-"/>
                      </a:pPr>
                      <a:r>
                        <a:rPr lang="en-GB" sz="900" baseline="0" dirty="0"/>
                        <a:t>Draw 2-D shapes</a:t>
                      </a:r>
                    </a:p>
                    <a:p>
                      <a:pPr marL="285750" indent="-285750">
                        <a:buFontTx/>
                        <a:buChar char="-"/>
                      </a:pPr>
                      <a:r>
                        <a:rPr lang="en-GB" sz="900" baseline="0" dirty="0"/>
                        <a:t>Lines of symmetry on shapes</a:t>
                      </a:r>
                    </a:p>
                    <a:p>
                      <a:pPr marL="285750" indent="-285750">
                        <a:buFontTx/>
                        <a:buChar char="-"/>
                      </a:pPr>
                      <a:r>
                        <a:rPr lang="en-GB" sz="900" baseline="0" dirty="0"/>
                        <a:t>Use lines of symmetry to complete shapes</a:t>
                      </a:r>
                    </a:p>
                    <a:p>
                      <a:pPr marL="285750" indent="-285750">
                        <a:buFontTx/>
                        <a:buChar char="-"/>
                      </a:pPr>
                      <a:r>
                        <a:rPr lang="en-GB" sz="900" baseline="0" dirty="0"/>
                        <a:t>Sort 2-D shapes</a:t>
                      </a:r>
                    </a:p>
                    <a:p>
                      <a:pPr marL="285750" indent="-285750">
                        <a:buFontTx/>
                        <a:buChar char="-"/>
                      </a:pPr>
                      <a:r>
                        <a:rPr lang="en-GB" sz="900" baseline="0" dirty="0"/>
                        <a:t>Count faces on 3-D shapes</a:t>
                      </a:r>
                    </a:p>
                    <a:p>
                      <a:pPr marL="285750" indent="-285750">
                        <a:buFontTx/>
                        <a:buChar char="-"/>
                      </a:pPr>
                      <a:r>
                        <a:rPr lang="en-GB" sz="900" baseline="0" dirty="0"/>
                        <a:t>Count edges on 3-D shapes</a:t>
                      </a:r>
                    </a:p>
                    <a:p>
                      <a:pPr marL="285750" indent="-285750">
                        <a:buFontTx/>
                        <a:buChar char="-"/>
                      </a:pPr>
                      <a:r>
                        <a:rPr lang="en-GB" sz="900" baseline="0" dirty="0"/>
                        <a:t>Count vertices on 3-D shapes</a:t>
                      </a:r>
                    </a:p>
                    <a:p>
                      <a:pPr marL="285750" indent="-285750">
                        <a:buFontTx/>
                        <a:buChar char="-"/>
                      </a:pPr>
                      <a:r>
                        <a:rPr lang="en-GB" sz="900" baseline="0" dirty="0"/>
                        <a:t>Sort 3-D shapes</a:t>
                      </a:r>
                    </a:p>
                    <a:p>
                      <a:pPr marL="285750" indent="-285750">
                        <a:buFontTx/>
                        <a:buChar char="-"/>
                      </a:pPr>
                      <a:r>
                        <a:rPr lang="en-GB" sz="900" baseline="0" dirty="0"/>
                        <a:t>Make patterns with 2-D and 3-D shapes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4</a:t>
            </a:fld>
            <a:endParaRPr lang="en-GB" altLang="en-US" dirty="0"/>
          </a:p>
        </p:txBody>
      </p:sp>
      <p:pic>
        <p:nvPicPr>
          <p:cNvPr id="6" name="Picture 2" descr="Image p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ew Recognition Partner Announcement - White Rose Maths - Tempo Time Credits">
            <a:extLst>
              <a:ext uri="{FF2B5EF4-FFF2-40B4-BE49-F238E27FC236}">
                <a16:creationId xmlns:a16="http://schemas.microsoft.com/office/drawing/2014/main" id="{E9DAAD58-4854-9345-9726-B320F85069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4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2</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217449" y="1620987"/>
          <a:ext cx="8697953" cy="3736560"/>
        </p:xfrm>
        <a:graphic>
          <a:graphicData uri="http://schemas.openxmlformats.org/drawingml/2006/table">
            <a:tbl>
              <a:tblPr/>
              <a:tblGrid>
                <a:gridCol w="1749607">
                  <a:extLst>
                    <a:ext uri="{9D8B030D-6E8A-4147-A177-3AD203B41FA5}">
                      <a16:colId xmlns:a16="http://schemas.microsoft.com/office/drawing/2014/main" val="210943694"/>
                    </a:ext>
                  </a:extLst>
                </a:gridCol>
                <a:gridCol w="2122354">
                  <a:extLst>
                    <a:ext uri="{9D8B030D-6E8A-4147-A177-3AD203B41FA5}">
                      <a16:colId xmlns:a16="http://schemas.microsoft.com/office/drawing/2014/main" val="864309712"/>
                    </a:ext>
                  </a:extLst>
                </a:gridCol>
                <a:gridCol w="2108836">
                  <a:extLst>
                    <a:ext uri="{9D8B030D-6E8A-4147-A177-3AD203B41FA5}">
                      <a16:colId xmlns:a16="http://schemas.microsoft.com/office/drawing/2014/main" val="3913203569"/>
                    </a:ext>
                  </a:extLst>
                </a:gridCol>
                <a:gridCol w="2717156">
                  <a:extLst>
                    <a:ext uri="{9D8B030D-6E8A-4147-A177-3AD203B41FA5}">
                      <a16:colId xmlns:a16="http://schemas.microsoft.com/office/drawing/2014/main" val="2261204431"/>
                    </a:ext>
                  </a:extLst>
                </a:gridCol>
              </a:tblGrid>
              <a:tr h="302945">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Height</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Mass, Capacity and Temperature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94506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Count money-pence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Count</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money-pounds (notes and coins)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Count money-pounds and pence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Choose notes and coins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Make the same amount</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Compare amounts of money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Calculate with money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Make a pound</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Find change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Two-step problems</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Recognise equal groups</a:t>
                      </a:r>
                    </a:p>
                    <a:p>
                      <a:pPr marL="285750" indent="-285750">
                        <a:buFontTx/>
                        <a:buChar char="-"/>
                      </a:pPr>
                      <a:r>
                        <a:rPr lang="en-GB" sz="1100" dirty="0"/>
                        <a:t>Make equal groups</a:t>
                      </a:r>
                    </a:p>
                    <a:p>
                      <a:pPr marL="285750" indent="-285750">
                        <a:buFontTx/>
                        <a:buChar char="-"/>
                      </a:pPr>
                      <a:r>
                        <a:rPr lang="en-GB" sz="1100" dirty="0"/>
                        <a:t>Add equal groups</a:t>
                      </a:r>
                    </a:p>
                    <a:p>
                      <a:pPr marL="285750" indent="-285750">
                        <a:buFontTx/>
                        <a:buChar char="-"/>
                      </a:pPr>
                      <a:r>
                        <a:rPr lang="en-GB" sz="1100" dirty="0"/>
                        <a:t>Introduce the multiplication symbol</a:t>
                      </a:r>
                    </a:p>
                    <a:p>
                      <a:pPr marL="285750" indent="-285750">
                        <a:buFontTx/>
                        <a:buChar char="-"/>
                      </a:pPr>
                      <a:r>
                        <a:rPr lang="en-GB" sz="1100" dirty="0"/>
                        <a:t>Multiplication sentences</a:t>
                      </a:r>
                    </a:p>
                    <a:p>
                      <a:pPr marL="285750" indent="-285750">
                        <a:buFontTx/>
                        <a:buChar char="-"/>
                      </a:pPr>
                      <a:r>
                        <a:rPr lang="en-GB" sz="1100" dirty="0"/>
                        <a:t>Use arrays</a:t>
                      </a:r>
                    </a:p>
                    <a:p>
                      <a:pPr marL="285750" indent="-285750">
                        <a:buFontTx/>
                        <a:buChar char="-"/>
                      </a:pPr>
                      <a:r>
                        <a:rPr lang="en-GB" sz="1100" dirty="0"/>
                        <a:t>Make equal groups-grouping</a:t>
                      </a:r>
                    </a:p>
                    <a:p>
                      <a:pPr marL="285750" indent="-285750">
                        <a:buFontTx/>
                        <a:buChar char="-"/>
                      </a:pPr>
                      <a:r>
                        <a:rPr lang="en-GB" sz="1100" dirty="0"/>
                        <a:t>Make equal groups-sharing</a:t>
                      </a:r>
                    </a:p>
                    <a:p>
                      <a:pPr marL="285750" indent="-285750">
                        <a:buFontTx/>
                        <a:buChar char="-"/>
                      </a:pPr>
                      <a:r>
                        <a:rPr lang="en-GB" sz="1100" dirty="0"/>
                        <a:t>The 2 times-table</a:t>
                      </a:r>
                    </a:p>
                    <a:p>
                      <a:pPr marL="285750" indent="-285750">
                        <a:buFontTx/>
                        <a:buChar char="-"/>
                      </a:pPr>
                      <a:r>
                        <a:rPr lang="en-GB" sz="1100" dirty="0"/>
                        <a:t>Divide by</a:t>
                      </a:r>
                      <a:r>
                        <a:rPr lang="en-GB" sz="1100" baseline="0" dirty="0"/>
                        <a:t> 2</a:t>
                      </a:r>
                    </a:p>
                    <a:p>
                      <a:pPr marL="285750" indent="-285750">
                        <a:buFontTx/>
                        <a:buChar char="-"/>
                      </a:pPr>
                      <a:r>
                        <a:rPr lang="en-GB" sz="1100" baseline="0" dirty="0"/>
                        <a:t>Doubling and halving</a:t>
                      </a:r>
                    </a:p>
                    <a:p>
                      <a:pPr marL="285750" indent="-285750">
                        <a:buFontTx/>
                        <a:buChar char="-"/>
                      </a:pPr>
                      <a:r>
                        <a:rPr lang="en-GB" sz="1100" baseline="0" dirty="0"/>
                        <a:t>Odd and even numbers</a:t>
                      </a:r>
                    </a:p>
                    <a:p>
                      <a:pPr marL="285750" indent="-285750">
                        <a:buFontTx/>
                        <a:buChar char="-"/>
                      </a:pPr>
                      <a:r>
                        <a:rPr lang="en-GB" sz="1100" baseline="0" dirty="0"/>
                        <a:t>The 1- times table</a:t>
                      </a:r>
                    </a:p>
                    <a:p>
                      <a:pPr marL="285750" indent="-285750">
                        <a:buFontTx/>
                        <a:buChar char="-"/>
                      </a:pPr>
                      <a:r>
                        <a:rPr lang="en-GB" sz="1100" baseline="0" dirty="0"/>
                        <a:t>Divide by 10</a:t>
                      </a:r>
                    </a:p>
                    <a:p>
                      <a:pPr marL="285750" indent="-285750">
                        <a:buFontTx/>
                        <a:buChar char="-"/>
                      </a:pPr>
                      <a:r>
                        <a:rPr lang="en-GB" sz="1100" baseline="0" dirty="0"/>
                        <a:t>The 5 times-table</a:t>
                      </a:r>
                    </a:p>
                    <a:p>
                      <a:pPr marL="285750" indent="-285750">
                        <a:buFontTx/>
                        <a:buChar char="-"/>
                      </a:pPr>
                      <a:r>
                        <a:rPr lang="en-GB" sz="1100" baseline="0" dirty="0"/>
                        <a:t>Divide by 5</a:t>
                      </a:r>
                    </a:p>
                    <a:p>
                      <a:pPr marL="285750" indent="-285750">
                        <a:buFontTx/>
                        <a:buChar char="-"/>
                      </a:pPr>
                      <a:r>
                        <a:rPr lang="en-GB" sz="1100" baseline="0" dirty="0"/>
                        <a:t>The 5 and 10 times-tables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Measure</a:t>
                      </a:r>
                      <a:r>
                        <a:rPr lang="en-GB" sz="1100" baseline="0" dirty="0"/>
                        <a:t> in centimetres</a:t>
                      </a:r>
                    </a:p>
                    <a:p>
                      <a:pPr marL="285750" indent="-285750">
                        <a:buFontTx/>
                        <a:buChar char="-"/>
                      </a:pPr>
                      <a:r>
                        <a:rPr lang="en-GB" sz="1100" baseline="0" dirty="0"/>
                        <a:t>Measure in metres</a:t>
                      </a:r>
                    </a:p>
                    <a:p>
                      <a:pPr marL="285750" indent="-285750">
                        <a:buFontTx/>
                        <a:buChar char="-"/>
                      </a:pPr>
                      <a:r>
                        <a:rPr lang="en-GB" sz="1100" baseline="0" dirty="0"/>
                        <a:t>Compare lengths and heights</a:t>
                      </a:r>
                    </a:p>
                    <a:p>
                      <a:pPr marL="285750" indent="-285750">
                        <a:buFontTx/>
                        <a:buChar char="-"/>
                      </a:pPr>
                      <a:r>
                        <a:rPr lang="en-GB" sz="1100" baseline="0" dirty="0"/>
                        <a:t>Order lengths and heights</a:t>
                      </a:r>
                    </a:p>
                    <a:p>
                      <a:pPr marL="285750" indent="-285750">
                        <a:buFontTx/>
                        <a:buChar char="-"/>
                      </a:pPr>
                      <a:r>
                        <a:rPr lang="en-GB" sz="1100" baseline="0" dirty="0"/>
                        <a:t>Four operations with lengths and heights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Compare mass</a:t>
                      </a:r>
                    </a:p>
                    <a:p>
                      <a:pPr marL="285750" indent="-285750">
                        <a:buFontTx/>
                        <a:buChar char="-"/>
                      </a:pPr>
                      <a:r>
                        <a:rPr lang="en-GB" sz="1100" dirty="0"/>
                        <a:t>Measure</a:t>
                      </a:r>
                      <a:r>
                        <a:rPr lang="en-GB" sz="1100" baseline="0" dirty="0"/>
                        <a:t> in grams</a:t>
                      </a:r>
                    </a:p>
                    <a:p>
                      <a:pPr marL="285750" indent="-285750">
                        <a:buFontTx/>
                        <a:buChar char="-"/>
                      </a:pPr>
                      <a:r>
                        <a:rPr lang="en-GB" sz="1100" baseline="0" dirty="0"/>
                        <a:t>Measure in kilograms</a:t>
                      </a:r>
                    </a:p>
                    <a:p>
                      <a:pPr marL="285750" indent="-285750">
                        <a:buFontTx/>
                        <a:buChar char="-"/>
                      </a:pPr>
                      <a:r>
                        <a:rPr lang="en-GB" sz="1100" baseline="0" dirty="0"/>
                        <a:t>Four operations with mass</a:t>
                      </a:r>
                    </a:p>
                    <a:p>
                      <a:pPr marL="285750" indent="-285750">
                        <a:buFontTx/>
                        <a:buChar char="-"/>
                      </a:pPr>
                      <a:r>
                        <a:rPr lang="en-GB" sz="1100" baseline="0" dirty="0"/>
                        <a:t>Compare volume and capacity</a:t>
                      </a:r>
                    </a:p>
                    <a:p>
                      <a:pPr marL="285750" indent="-285750">
                        <a:buFontTx/>
                        <a:buChar char="-"/>
                      </a:pPr>
                      <a:r>
                        <a:rPr lang="en-GB" sz="1100" baseline="0" dirty="0"/>
                        <a:t>Measure in millilitres</a:t>
                      </a:r>
                    </a:p>
                    <a:p>
                      <a:pPr marL="285750" indent="-285750">
                        <a:buFontTx/>
                        <a:buChar char="-"/>
                      </a:pPr>
                      <a:r>
                        <a:rPr lang="en-GB" sz="1100" baseline="0" dirty="0"/>
                        <a:t>Measure in litres</a:t>
                      </a:r>
                    </a:p>
                    <a:p>
                      <a:pPr marL="285750" indent="-285750">
                        <a:buFontTx/>
                        <a:buChar char="-"/>
                      </a:pPr>
                      <a:r>
                        <a:rPr lang="en-GB" sz="1100" baseline="0" dirty="0"/>
                        <a:t>Four operations with volume and capacity</a:t>
                      </a:r>
                    </a:p>
                    <a:p>
                      <a:pPr marL="285750" indent="-285750">
                        <a:buFontTx/>
                        <a:buChar char="-"/>
                      </a:pPr>
                      <a:r>
                        <a:rPr lang="en-GB" sz="1100" baseline="0" dirty="0"/>
                        <a:t>Temperature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5</a:t>
            </a:fld>
            <a:endParaRPr lang="en-GB" altLang="en-US" dirty="0"/>
          </a:p>
        </p:txBody>
      </p:sp>
      <p:pic>
        <p:nvPicPr>
          <p:cNvPr id="7" name="Picture 2" descr="Image preview">
            <a:extLst>
              <a:ext uri="{FF2B5EF4-FFF2-40B4-BE49-F238E27FC236}">
                <a16:creationId xmlns:a16="http://schemas.microsoft.com/office/drawing/2014/main" id="{9507A951-D530-B54C-BC38-9CF6C34F3F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7A296953-D56F-1747-A2D7-A0F20CAA1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33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2</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241950" y="1620986"/>
          <a:ext cx="8673450" cy="3401280"/>
        </p:xfrm>
        <a:graphic>
          <a:graphicData uri="http://schemas.openxmlformats.org/drawingml/2006/table">
            <a:tbl>
              <a:tblPr/>
              <a:tblGrid>
                <a:gridCol w="2409253">
                  <a:extLst>
                    <a:ext uri="{9D8B030D-6E8A-4147-A177-3AD203B41FA5}">
                      <a16:colId xmlns:a16="http://schemas.microsoft.com/office/drawing/2014/main" val="210943694"/>
                    </a:ext>
                  </a:extLst>
                </a:gridCol>
                <a:gridCol w="2023946">
                  <a:extLst>
                    <a:ext uri="{9D8B030D-6E8A-4147-A177-3AD203B41FA5}">
                      <a16:colId xmlns:a16="http://schemas.microsoft.com/office/drawing/2014/main" val="864309712"/>
                    </a:ext>
                  </a:extLst>
                </a:gridCol>
                <a:gridCol w="2149397">
                  <a:extLst>
                    <a:ext uri="{9D8B030D-6E8A-4147-A177-3AD203B41FA5}">
                      <a16:colId xmlns:a16="http://schemas.microsoft.com/office/drawing/2014/main" val="3913203569"/>
                    </a:ext>
                  </a:extLst>
                </a:gridCol>
                <a:gridCol w="2090854">
                  <a:extLst>
                    <a:ext uri="{9D8B030D-6E8A-4147-A177-3AD203B41FA5}">
                      <a16:colId xmlns:a16="http://schemas.microsoft.com/office/drawing/2014/main" val="2261204431"/>
                    </a:ext>
                  </a:extLst>
                </a:gridCol>
              </a:tblGrid>
              <a:tr h="302945">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mn-lt"/>
                          <a:ea typeface="MS PGothic" panose="020B0600070205080204" pitchFamily="34" charset="-128"/>
                          <a:cs typeface="+mn-cs"/>
                        </a:rPr>
                        <a:t>Introductions</a:t>
                      </a:r>
                      <a:r>
                        <a:rPr lang="en-GB" sz="1100" kern="1200" baseline="0" dirty="0">
                          <a:solidFill>
                            <a:schemeClr val="tx1"/>
                          </a:solidFill>
                          <a:effectLst/>
                          <a:latin typeface="+mn-lt"/>
                          <a:ea typeface="MS PGothic" panose="020B0600070205080204" pitchFamily="34" charset="-128"/>
                          <a:cs typeface="+mn-cs"/>
                        </a:rPr>
                        <a:t> to parts and whole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Equal and unequal parts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a half</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a half</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a quarter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a quarter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a third</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a third</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the whole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Unit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Non-unit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the equivalence of a half and two quarters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Recognise three-quarters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Find three-quarters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mn-lt"/>
                          <a:ea typeface="MS PGothic" panose="020B0600070205080204" pitchFamily="34" charset="-128"/>
                          <a:cs typeface="+mn-cs"/>
                        </a:rPr>
                        <a:t>Count in fractions up to a whole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latin typeface="+mn-lt"/>
                        </a:rPr>
                        <a:t>O’clock</a:t>
                      </a:r>
                      <a:r>
                        <a:rPr lang="en-GB" sz="1100" baseline="0" dirty="0">
                          <a:latin typeface="+mn-lt"/>
                        </a:rPr>
                        <a:t> and half past</a:t>
                      </a:r>
                    </a:p>
                    <a:p>
                      <a:pPr marL="285750" indent="-285750">
                        <a:buFontTx/>
                        <a:buChar char="-"/>
                      </a:pPr>
                      <a:r>
                        <a:rPr lang="en-GB" sz="1100" baseline="0" dirty="0">
                          <a:latin typeface="+mn-lt"/>
                        </a:rPr>
                        <a:t>Quarter past and quarter to</a:t>
                      </a:r>
                    </a:p>
                    <a:p>
                      <a:pPr marL="285750" indent="-285750">
                        <a:buFontTx/>
                        <a:buChar char="-"/>
                      </a:pPr>
                      <a:r>
                        <a:rPr lang="en-GB" sz="1100" baseline="0" dirty="0">
                          <a:latin typeface="+mn-lt"/>
                        </a:rPr>
                        <a:t>Tell time past the hour</a:t>
                      </a:r>
                    </a:p>
                    <a:p>
                      <a:pPr marL="285750" indent="-285750">
                        <a:buFontTx/>
                        <a:buChar char="-"/>
                      </a:pPr>
                      <a:r>
                        <a:rPr lang="en-GB" sz="1100" baseline="0" dirty="0">
                          <a:latin typeface="+mn-lt"/>
                        </a:rPr>
                        <a:t>Tell time to the hour</a:t>
                      </a:r>
                    </a:p>
                    <a:p>
                      <a:pPr marL="285750" indent="-285750">
                        <a:buFontTx/>
                        <a:buChar char="-"/>
                      </a:pPr>
                      <a:r>
                        <a:rPr lang="en-GB" sz="1100" baseline="0" dirty="0">
                          <a:latin typeface="+mn-lt"/>
                        </a:rPr>
                        <a:t>Tell time to 5 minutes</a:t>
                      </a:r>
                    </a:p>
                    <a:p>
                      <a:pPr marL="285750" indent="-285750">
                        <a:buFontTx/>
                        <a:buChar char="-"/>
                      </a:pPr>
                      <a:r>
                        <a:rPr lang="en-GB" sz="1100" baseline="0" dirty="0">
                          <a:latin typeface="+mn-lt"/>
                        </a:rPr>
                        <a:t>Minutes in an hour</a:t>
                      </a:r>
                    </a:p>
                    <a:p>
                      <a:pPr marL="285750" indent="-285750">
                        <a:buFontTx/>
                        <a:buChar char="-"/>
                      </a:pPr>
                      <a:r>
                        <a:rPr lang="en-GB" sz="1100" baseline="0" dirty="0">
                          <a:latin typeface="+mn-lt"/>
                        </a:rPr>
                        <a:t>Hours in a day</a:t>
                      </a:r>
                      <a:endParaRPr lang="en-GB" sz="11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latin typeface="+mn-lt"/>
                        </a:rPr>
                        <a:t>Make tally charts</a:t>
                      </a:r>
                    </a:p>
                    <a:p>
                      <a:pPr marL="285750" indent="-285750">
                        <a:buFontTx/>
                        <a:buChar char="-"/>
                      </a:pPr>
                      <a:r>
                        <a:rPr lang="en-GB" sz="1100" dirty="0">
                          <a:latin typeface="+mn-lt"/>
                        </a:rPr>
                        <a:t>Tables</a:t>
                      </a:r>
                    </a:p>
                    <a:p>
                      <a:pPr marL="285750" indent="-285750">
                        <a:buFontTx/>
                        <a:buChar char="-"/>
                      </a:pPr>
                      <a:r>
                        <a:rPr lang="en-GB" sz="1100" dirty="0">
                          <a:latin typeface="+mn-lt"/>
                        </a:rPr>
                        <a:t>Block diagrams</a:t>
                      </a:r>
                    </a:p>
                    <a:p>
                      <a:pPr marL="285750" indent="-285750">
                        <a:buFontTx/>
                        <a:buChar char="-"/>
                      </a:pPr>
                      <a:r>
                        <a:rPr lang="en-GB" sz="1100" dirty="0">
                          <a:latin typeface="+mn-lt"/>
                        </a:rPr>
                        <a:t>Draw pictograms (1-1)</a:t>
                      </a:r>
                    </a:p>
                    <a:p>
                      <a:pPr marL="285750" indent="-285750">
                        <a:buFontTx/>
                        <a:buChar char="-"/>
                      </a:pPr>
                      <a:r>
                        <a:rPr lang="en-GB" sz="1100" dirty="0">
                          <a:latin typeface="+mn-lt"/>
                        </a:rPr>
                        <a:t>Interpret pictograms (1-1)</a:t>
                      </a:r>
                    </a:p>
                    <a:p>
                      <a:pPr marL="285750" indent="-285750">
                        <a:buFontTx/>
                        <a:buChar char="-"/>
                      </a:pPr>
                      <a:r>
                        <a:rPr lang="en-GB" sz="1100" dirty="0">
                          <a:latin typeface="+mn-lt"/>
                        </a:rPr>
                        <a:t>Draw pictograms</a:t>
                      </a:r>
                      <a:r>
                        <a:rPr lang="en-GB" sz="1100" baseline="0" dirty="0">
                          <a:latin typeface="+mn-lt"/>
                        </a:rPr>
                        <a:t> (2,5 and 10)</a:t>
                      </a:r>
                    </a:p>
                    <a:p>
                      <a:pPr marL="285750" indent="-285750">
                        <a:buFontTx/>
                        <a:buChar char="-"/>
                      </a:pPr>
                      <a:r>
                        <a:rPr lang="en-GB" sz="1100" baseline="0" dirty="0">
                          <a:latin typeface="+mn-lt"/>
                        </a:rPr>
                        <a:t>Interpret pictograms (2, 5 and 10)</a:t>
                      </a:r>
                      <a:endParaRPr lang="en-GB" sz="11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latin typeface="+mn-lt"/>
                        </a:rPr>
                        <a:t>Language of</a:t>
                      </a:r>
                      <a:r>
                        <a:rPr lang="en-GB" sz="1100" baseline="0" dirty="0">
                          <a:latin typeface="+mn-lt"/>
                        </a:rPr>
                        <a:t> position</a:t>
                      </a:r>
                    </a:p>
                    <a:p>
                      <a:pPr marL="285750" indent="-285750">
                        <a:buFontTx/>
                        <a:buChar char="-"/>
                      </a:pPr>
                      <a:r>
                        <a:rPr lang="en-GB" sz="1100" baseline="0" dirty="0">
                          <a:latin typeface="+mn-lt"/>
                        </a:rPr>
                        <a:t>Describe movement</a:t>
                      </a:r>
                    </a:p>
                    <a:p>
                      <a:pPr marL="285750" indent="-285750">
                        <a:buFontTx/>
                        <a:buChar char="-"/>
                      </a:pPr>
                      <a:r>
                        <a:rPr lang="en-GB" sz="1100" baseline="0" dirty="0">
                          <a:latin typeface="+mn-lt"/>
                        </a:rPr>
                        <a:t>Describe turns</a:t>
                      </a:r>
                    </a:p>
                    <a:p>
                      <a:pPr marL="285750" indent="-285750">
                        <a:buFontTx/>
                        <a:buChar char="-"/>
                      </a:pPr>
                      <a:r>
                        <a:rPr lang="en-GB" sz="1100" baseline="0" dirty="0">
                          <a:latin typeface="+mn-lt"/>
                        </a:rPr>
                        <a:t>Describe movements and turns</a:t>
                      </a:r>
                    </a:p>
                    <a:p>
                      <a:pPr marL="285750" indent="-285750">
                        <a:buFontTx/>
                        <a:buChar char="-"/>
                      </a:pPr>
                      <a:r>
                        <a:rPr lang="en-GB" sz="1100" baseline="0" dirty="0">
                          <a:latin typeface="+mn-lt"/>
                        </a:rPr>
                        <a:t>Shape patterns with turns </a:t>
                      </a:r>
                      <a:endParaRPr lang="en-GB" sz="1100" dirty="0">
                        <a:latin typeface="+mn-lt"/>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6</a:t>
            </a:fld>
            <a:endParaRPr lang="en-GB" altLang="en-US" dirty="0"/>
          </a:p>
        </p:txBody>
      </p:sp>
      <p:pic>
        <p:nvPicPr>
          <p:cNvPr id="7" name="Picture 2" descr="Image preview">
            <a:extLst>
              <a:ext uri="{FF2B5EF4-FFF2-40B4-BE49-F238E27FC236}">
                <a16:creationId xmlns:a16="http://schemas.microsoft.com/office/drawing/2014/main" id="{D14C9BF3-B307-2A4A-9031-B6293531BA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6E7AE34E-A5E5-7C43-852B-75A1BBFD75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31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2256793908"/>
              </p:ext>
            </p:extLst>
          </p:nvPr>
        </p:nvGraphicFramePr>
        <p:xfrm>
          <a:off x="159133" y="1127721"/>
          <a:ext cx="8825734" cy="4667498"/>
        </p:xfrm>
        <a:graphic>
          <a:graphicData uri="http://schemas.openxmlformats.org/drawingml/2006/table">
            <a:tbl>
              <a:tblPr/>
              <a:tblGrid>
                <a:gridCol w="2985693">
                  <a:extLst>
                    <a:ext uri="{9D8B030D-6E8A-4147-A177-3AD203B41FA5}">
                      <a16:colId xmlns:a16="http://schemas.microsoft.com/office/drawing/2014/main" val="488170885"/>
                    </a:ext>
                  </a:extLst>
                </a:gridCol>
                <a:gridCol w="5840041">
                  <a:extLst>
                    <a:ext uri="{9D8B030D-6E8A-4147-A177-3AD203B41FA5}">
                      <a16:colId xmlns:a16="http://schemas.microsoft.com/office/drawing/2014/main" val="3928805418"/>
                    </a:ext>
                  </a:extLst>
                </a:gridCol>
              </a:tblGrid>
              <a:tr h="242903">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Science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4032983145"/>
                  </a:ext>
                </a:extLst>
              </a:tr>
              <a:tr h="20831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Working Scientifically Progression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028587128"/>
                  </a:ext>
                </a:extLst>
              </a:tr>
              <a:tr h="42576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Asking and Answering Questions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Suggest ideas, ask simple questions and know that they can be answered/investigated in different ways.</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Begin to make predictions.</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8608290"/>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Observations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Observe something closely and describe changes over time.</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526467"/>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Equipment and Measurements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Use simple equipment, such as hand lenses or egg timers to take measurements, make observations and carry out simple tests.</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2452499"/>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Identifying and Classifying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Decide, with help, how to group materials, living things and objects noticing changes over time and beginning to see patterns.</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6479341"/>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Engaging in Practical Enquiry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Do things in the correct order when performing a simple test and begin to recognise when something is unfair.</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217692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Recording and Reporting Findings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Gather data, record and talk about their findings, in a range of ways using simple scientific vocabulary. </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8153316"/>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Drawing Conclusions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Use simple scientific language to explain what they have found out.</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8906374"/>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Analysing Data: Evaluating and raising further questions and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Identify simple patterns and/or relationships using comparative language.</a:t>
                      </a:r>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0196380"/>
                  </a:ext>
                </a:extLst>
              </a:tr>
            </a:tbl>
          </a:graphicData>
        </a:graphic>
      </p:graphicFrame>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8715" y="171450"/>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4156496998"/>
              </p:ext>
            </p:extLst>
          </p:nvPr>
        </p:nvGraphicFramePr>
        <p:xfrm>
          <a:off x="521505" y="976295"/>
          <a:ext cx="8100989" cy="4734305"/>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39582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Computing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45337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Computer Science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Information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Digital Literacy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E-Safety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3496808766"/>
                  </a:ext>
                </a:extLst>
              </a:tr>
              <a:tr h="38559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Coding</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Show an awareness of the need to be precise with their algorithms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Know how to create a simple program that achieves a specific purpose.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Be able to identify and correct some errors, e.g. Debug Challenges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Understand programs execute by following </a:t>
                      </a:r>
                    </a:p>
                    <a:p>
                      <a:r>
                        <a:rPr lang="en-GB" sz="1200" kern="1200" dirty="0">
                          <a:solidFill>
                            <a:schemeClr val="tx1"/>
                          </a:solidFill>
                          <a:effectLst/>
                          <a:latin typeface="+mn-lt"/>
                          <a:ea typeface="+mn-ea"/>
                          <a:cs typeface="+mn-cs"/>
                        </a:rPr>
                        <a:t>precise and unambiguous instructions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dirty="0"/>
                        <a:t>Questioning</a:t>
                      </a:r>
                      <a:endParaRPr lang="en-GB" sz="1200" dirty="0"/>
                    </a:p>
                    <a:p>
                      <a:r>
                        <a:rPr lang="en-GB" sz="1200" dirty="0"/>
                        <a:t>Know the different type of questions</a:t>
                      </a:r>
                    </a:p>
                    <a:p>
                      <a:endParaRPr lang="en-GB" sz="1200" dirty="0"/>
                    </a:p>
                    <a:p>
                      <a:r>
                        <a:rPr lang="en-GB" sz="1200" dirty="0"/>
                        <a:t>Can use a binary tree to find an answer</a:t>
                      </a:r>
                    </a:p>
                    <a:p>
                      <a:endParaRPr lang="en-GB" sz="1200" dirty="0"/>
                    </a:p>
                    <a:p>
                      <a:r>
                        <a:rPr lang="en-GB" sz="1200" b="1" dirty="0"/>
                        <a:t>Paint</a:t>
                      </a:r>
                      <a:endParaRPr lang="en-GB" sz="1200" dirty="0"/>
                    </a:p>
                    <a:p>
                      <a:r>
                        <a:rPr lang="en-GB" sz="1200" dirty="0"/>
                        <a:t>Can create a picture using Paint</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dirty="0">
                          <a:latin typeface="+mn-lt"/>
                        </a:rPr>
                        <a:t>Word</a:t>
                      </a:r>
                    </a:p>
                    <a:p>
                      <a:r>
                        <a:rPr lang="en-GB" sz="1200" dirty="0">
                          <a:latin typeface="+mn-lt"/>
                        </a:rPr>
                        <a:t>Can use symbols </a:t>
                      </a:r>
                    </a:p>
                    <a:p>
                      <a:endParaRPr lang="en-GB" sz="1200" dirty="0">
                        <a:latin typeface="+mn-lt"/>
                      </a:endParaRPr>
                    </a:p>
                    <a:p>
                      <a:r>
                        <a:rPr lang="en-GB" sz="1200" dirty="0">
                          <a:latin typeface="+mn-lt"/>
                        </a:rPr>
                        <a:t>Know what WordArt is and use it</a:t>
                      </a:r>
                    </a:p>
                    <a:p>
                      <a:endParaRPr lang="en-GB" sz="1200" dirty="0">
                        <a:latin typeface="+mn-lt"/>
                      </a:endParaRPr>
                    </a:p>
                    <a:p>
                      <a:r>
                        <a:rPr lang="en-GB" sz="1200" dirty="0">
                          <a:latin typeface="+mn-lt"/>
                        </a:rPr>
                        <a:t>Highlight words and make lists</a:t>
                      </a:r>
                    </a:p>
                    <a:p>
                      <a:endParaRPr lang="en-GB" sz="1200" dirty="0">
                        <a:latin typeface="+mn-lt"/>
                      </a:endParaRPr>
                    </a:p>
                    <a:p>
                      <a:r>
                        <a:rPr lang="en-GB" sz="1200" b="1" dirty="0">
                          <a:latin typeface="+mn-lt"/>
                        </a:rPr>
                        <a:t>PowerPoint</a:t>
                      </a:r>
                    </a:p>
                    <a:p>
                      <a:r>
                        <a:rPr lang="en-GB" sz="1200" dirty="0">
                          <a:latin typeface="+mn-lt"/>
                        </a:rPr>
                        <a:t>Understand what a presentation is</a:t>
                      </a:r>
                    </a:p>
                    <a:p>
                      <a:endParaRPr lang="en-GB" sz="1200" dirty="0">
                        <a:latin typeface="+mn-lt"/>
                      </a:endParaRPr>
                    </a:p>
                    <a:p>
                      <a:r>
                        <a:rPr lang="en-GB" sz="1200" dirty="0">
                          <a:latin typeface="+mn-lt"/>
                        </a:rPr>
                        <a:t>Can add text to a new slide, move slides</a:t>
                      </a:r>
                    </a:p>
                    <a:p>
                      <a:endParaRPr lang="en-GB" sz="1200" dirty="0">
                        <a:latin typeface="+mn-lt"/>
                      </a:endParaRPr>
                    </a:p>
                    <a:p>
                      <a:r>
                        <a:rPr lang="en-GB" sz="1200" dirty="0">
                          <a:latin typeface="+mn-lt"/>
                        </a:rPr>
                        <a:t>Add an image to a presentation</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dirty="0"/>
                        <a:t>What the internet is and how it can be safely used</a:t>
                      </a:r>
                    </a:p>
                    <a:p>
                      <a:endParaRPr lang="en-GB" sz="1200" dirty="0"/>
                    </a:p>
                    <a:p>
                      <a:r>
                        <a:rPr lang="en-GB" sz="1200" dirty="0"/>
                        <a:t>How to keep ourselves safe on the internet and what to do if we are unsure.</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95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226616072"/>
              </p:ext>
            </p:extLst>
          </p:nvPr>
        </p:nvGraphicFramePr>
        <p:xfrm>
          <a:off x="159134" y="976295"/>
          <a:ext cx="8726831" cy="4946801"/>
        </p:xfrm>
        <a:graphic>
          <a:graphicData uri="http://schemas.openxmlformats.org/drawingml/2006/table">
            <a:tbl>
              <a:tblPr/>
              <a:tblGrid>
                <a:gridCol w="1108834">
                  <a:extLst>
                    <a:ext uri="{9D8B030D-6E8A-4147-A177-3AD203B41FA5}">
                      <a16:colId xmlns:a16="http://schemas.microsoft.com/office/drawing/2014/main" val="1003302530"/>
                    </a:ext>
                  </a:extLst>
                </a:gridCol>
                <a:gridCol w="1170432">
                  <a:extLst>
                    <a:ext uri="{9D8B030D-6E8A-4147-A177-3AD203B41FA5}">
                      <a16:colId xmlns:a16="http://schemas.microsoft.com/office/drawing/2014/main" val="478540876"/>
                    </a:ext>
                  </a:extLst>
                </a:gridCol>
                <a:gridCol w="3023616">
                  <a:extLst>
                    <a:ext uri="{9D8B030D-6E8A-4147-A177-3AD203B41FA5}">
                      <a16:colId xmlns:a16="http://schemas.microsoft.com/office/drawing/2014/main" val="1426055967"/>
                    </a:ext>
                  </a:extLst>
                </a:gridCol>
                <a:gridCol w="1780032">
                  <a:extLst>
                    <a:ext uri="{9D8B030D-6E8A-4147-A177-3AD203B41FA5}">
                      <a16:colId xmlns:a16="http://schemas.microsoft.com/office/drawing/2014/main" val="779650668"/>
                    </a:ext>
                  </a:extLst>
                </a:gridCol>
                <a:gridCol w="1643917">
                  <a:extLst>
                    <a:ext uri="{9D8B030D-6E8A-4147-A177-3AD203B41FA5}">
                      <a16:colId xmlns:a16="http://schemas.microsoft.com/office/drawing/2014/main" val="42508591"/>
                    </a:ext>
                  </a:extLst>
                </a:gridCol>
              </a:tblGrid>
              <a:tr h="218521">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mn-lt"/>
                          <a:ea typeface="MS PGothic" panose="020B0600070205080204" pitchFamily="34" charset="-128"/>
                        </a:rPr>
                        <a:t>Physical Education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mn-lt"/>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mn-lt"/>
                          <a:ea typeface="MS PGothic" panose="020B0600070205080204" pitchFamily="34" charset="-128"/>
                        </a:rPr>
                        <a:t>Games and 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Dance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Gymnastics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Outdoor and Adventurous Activities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4103709">
                <a:tc>
                  <a:txBody>
                    <a:bodyPr/>
                    <a:lstStyle/>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Use the terms ‘opponent’ and ‘team-mate’.</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Use rolling, running, jumping, catching and kicking skills in combination.</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Develop tactics.</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Lead others when appropriate.</a:t>
                      </a:r>
                      <a:endParaRPr lang="en-GB" sz="1050" dirty="0">
                        <a:effectLst/>
                        <a:latin typeface="Times New Roman" panose="02020603050405020304" pitchFamily="18" charset="0"/>
                        <a:ea typeface="Times New Roman" panose="02020603050405020304" pitchFamily="18" charset="0"/>
                      </a:endParaRPr>
                    </a:p>
                    <a:p>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Copy and remember moves and positions.</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Move with careful control and coordination.</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Link two or more actions to perform a sequence.</a:t>
                      </a:r>
                      <a:endParaRPr lang="en-GB" sz="105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rgbClr val="222222"/>
                          </a:solidFill>
                          <a:effectLst/>
                          <a:latin typeface="Calibri" panose="020F0502020204030204" pitchFamily="34" charset="0"/>
                          <a:ea typeface="Times New Roman" panose="02020603050405020304" pitchFamily="18" charset="0"/>
                        </a:rPr>
                        <a:t>• Choose movements to communicate a mood, feeling or idea. </a:t>
                      </a: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Select appropriate movements and body shapes to communicate ideas in relation to texture and shapes.</a:t>
                      </a:r>
                      <a:endParaRPr lang="en-GB" sz="1050" dirty="0">
                        <a:effectLst/>
                        <a:latin typeface="Times New Roman" panose="02020603050405020304" pitchFamily="18" charset="0"/>
                        <a:ea typeface="Times New Roman" panose="02020603050405020304" pitchFamily="18" charset="0"/>
                      </a:endParaRPr>
                    </a:p>
                    <a:p>
                      <a:endParaRPr lang="en-GB" sz="1050" b="1"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Copy and remember actions.</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Move with some control and awareness of space.</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Link two or more actions to make a sequence.</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Show contrasts (such as small/tall, straight/curved and wide/narrow).</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Travel by rolling forwards, backwards and sideways. </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Hold a position whilst balancing on different points of the body.</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Climb safely on equipment.</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Stretch and curl to develop flexibility.</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Jump in a variety of ways and land with increasing control and balance.</a:t>
                      </a:r>
                      <a:endParaRPr lang="en-GB" sz="1050" dirty="0">
                        <a:effectLst/>
                        <a:latin typeface="Times New Roman" panose="02020603050405020304" pitchFamily="18" charset="0"/>
                        <a:ea typeface="Times New Roman" panose="02020603050405020304" pitchFamily="18" charset="0"/>
                      </a:endParaRPr>
                    </a:p>
                    <a:p>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Copy and remember actions.</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Move with some control and awareness of space.</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Link two or more actions to make a sequence.</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Show contrasts (such as small/tall, straight/curved and wide/narrow).</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Travel by rolling forwards, backwards and sideways. </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Hold a position whilst balancing on different points of the body.</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Climb safely on equipment.</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Stretch and curl to develop flexibility.</a:t>
                      </a:r>
                      <a:endParaRPr lang="en-GB" sz="1050" dirty="0">
                        <a:effectLst/>
                        <a:latin typeface="Times New Roman" panose="02020603050405020304" pitchFamily="18" charset="0"/>
                        <a:ea typeface="Times New Roman" panose="02020603050405020304" pitchFamily="18" charset="0"/>
                      </a:endParaRPr>
                    </a:p>
                    <a:p>
                      <a:pPr>
                        <a:spcAft>
                          <a:spcPts val="0"/>
                        </a:spcAft>
                      </a:pPr>
                      <a:r>
                        <a:rPr lang="en-GB" sz="1050" dirty="0">
                          <a:solidFill>
                            <a:srgbClr val="222222"/>
                          </a:solidFill>
                          <a:effectLst/>
                          <a:latin typeface="Calibri" panose="020F0502020204030204" pitchFamily="34" charset="0"/>
                          <a:ea typeface="Times New Roman" panose="02020603050405020304" pitchFamily="18" charset="0"/>
                        </a:rPr>
                        <a:t>• Jump in a variety of ways and land with increasing control and balance.</a:t>
                      </a:r>
                      <a:endParaRPr lang="en-GB" sz="1050" dirty="0">
                        <a:effectLst/>
                        <a:latin typeface="Times New Roman" panose="02020603050405020304" pitchFamily="18" charset="0"/>
                        <a:ea typeface="Times New Roman" panose="02020603050405020304" pitchFamily="18" charset="0"/>
                      </a:endParaRPr>
                    </a:p>
                    <a:p>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rgbClr val="222222"/>
                          </a:solidFill>
                          <a:effectLst/>
                          <a:latin typeface="Calibri" panose="020F0502020204030204" pitchFamily="34" charset="0"/>
                          <a:ea typeface="Times New Roman" panose="02020603050405020304" pitchFamily="18" charset="0"/>
                        </a:rPr>
                        <a:t>• To cooperate and work together as a team.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rgbClr val="222222"/>
                          </a:solidFill>
                          <a:effectLst/>
                          <a:latin typeface="Calibri" panose="020F0502020204030204" pitchFamily="34" charset="0"/>
                          <a:ea typeface="Times New Roman" panose="02020603050405020304" pitchFamily="18" charset="0"/>
                        </a:rPr>
                        <a:t>• Can work with others to complete a journey within the school grounds.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rgbClr val="222222"/>
                          </a:solidFill>
                          <a:effectLst/>
                          <a:latin typeface="Calibri" panose="020F0502020204030204" pitchFamily="34" charset="0"/>
                          <a:ea typeface="Times New Roman" panose="02020603050405020304" pitchFamily="18" charset="0"/>
                        </a:rPr>
                        <a:t>• To be able to respect, trust and care for each 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solidFill>
                            <a:srgbClr val="222222"/>
                          </a:solidFill>
                          <a:effectLst/>
                          <a:latin typeface="Calibri" panose="020F0502020204030204" pitchFamily="34" charset="0"/>
                          <a:ea typeface="Times New Roman" panose="02020603050405020304" pitchFamily="18" charset="0"/>
                        </a:rPr>
                        <a:t>• Can work with a partner to undertake an adventurous journey.</a:t>
                      </a:r>
                    </a:p>
                    <a:p>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Year </a:t>
            </a:r>
            <a:r>
              <a:rPr lang="en-GB" sz="3200" b="1" dirty="0">
                <a:latin typeface="Century Gothic" panose="020B0502020202020204" pitchFamily="34" charset="0"/>
              </a:rPr>
              <a:t>2</a:t>
            </a:r>
            <a:r>
              <a:rPr lang="en-GB" sz="3019" b="1" dirty="0">
                <a:latin typeface="Century Gothic" panose="020B0502020202020204" pitchFamily="34" charset="0"/>
              </a:rPr>
              <a:t>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64325" y="6193231"/>
            <a:ext cx="464325" cy="623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413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785</TotalTime>
  <Words>2804</Words>
  <Application>Microsoft Office PowerPoint</Application>
  <PresentationFormat>On-screen Show (4:3)</PresentationFormat>
  <Paragraphs>404</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MS PGothic</vt:lpstr>
      <vt:lpstr>Arial</vt:lpstr>
      <vt:lpstr>Calibri</vt:lpstr>
      <vt:lpstr>Calibri Light</vt:lpstr>
      <vt:lpstr>Century Gothic</vt:lpstr>
      <vt:lpstr>Neuzeit S LT Std Book</vt:lpstr>
      <vt:lpstr>Times New Roman</vt:lpstr>
      <vt:lpstr>Wingdings</vt:lpstr>
      <vt:lpstr>Office Theme</vt:lpstr>
      <vt:lpstr>English Disciplinary Knowledge Year 2</vt:lpstr>
      <vt:lpstr>English Disciplinary Knowledge Year 2</vt:lpstr>
      <vt:lpstr>English Disciplinary Knowledge Year 2</vt:lpstr>
      <vt:lpstr>Maths Substantive Knowledge Year 2</vt:lpstr>
      <vt:lpstr>Maths Substantive Knowledge Year 2</vt:lpstr>
      <vt:lpstr>Maths Substantive Knowledge Year 2</vt:lpstr>
      <vt:lpstr>Year 2 Progression in Domains of Knowledge</vt:lpstr>
      <vt:lpstr>Year 2 Progression in Domains of Knowledge</vt:lpstr>
      <vt:lpstr>Year 2 Progression in Domains of Knowledge</vt:lpstr>
      <vt:lpstr>Year 2 Progression in Domains of Knowledge</vt:lpstr>
      <vt:lpstr>Year 2 Progression in Domains of Knowledge</vt:lpstr>
      <vt:lpstr>Year 2 Progression in Domains of Knowledge</vt:lpstr>
      <vt:lpstr>Year 2 Progression in Domains of Knowledge</vt:lpstr>
      <vt:lpstr>Year 2 Progression in Domains of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27</cp:revision>
  <dcterms:created xsi:type="dcterms:W3CDTF">2022-05-19T06:53:53Z</dcterms:created>
  <dcterms:modified xsi:type="dcterms:W3CDTF">2024-02-28T09:49:26Z</dcterms:modified>
</cp:coreProperties>
</file>