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243" r:id="rId5"/>
    <p:sldId id="3244" r:id="rId6"/>
    <p:sldId id="3245" r:id="rId7"/>
    <p:sldId id="3241" r:id="rId8"/>
    <p:sldId id="3246" r:id="rId9"/>
    <p:sldId id="3242" r:id="rId10"/>
    <p:sldId id="3247" r:id="rId11"/>
    <p:sldId id="324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811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78" y="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99E9-14FD-4E85-8C64-72F2BF5D0FED}" type="datetimeFigureOut">
              <a:rPr lang="en-GB" smtClean="0"/>
              <a:t>25/03/2024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EB6A-CD69-4D14-800B-C8A5F959F4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9F7-9A97-48D9-A1D1-2F6045F785D1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98D-BD73-44BA-9DEB-96676F2E1817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D3-20E7-4959-A1C2-EEB3E2BEFBD8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1343-4E6B-4F0E-BC11-DAA84833E769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701-5A6B-4AFD-B153-C50374F98C04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6FCB-9FF0-4640-B99D-B2A296BF223A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1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4B6E-B47E-4D33-BBB4-25C7C292353B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88D-0E35-4640-A867-37910C5636CC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57E9-6FBD-49F7-BC98-2264730E7FA4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87A1-9EF9-4E91-9E9C-65E048184B95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33CC-BB9F-418B-96C3-F1C1311129CE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04A-E8B4-4F1D-B4C4-15C3465410B6}" type="datetime1">
              <a:rPr lang="en-GB" smtClean="0"/>
              <a:t>25/03/2024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548525"/>
              </p:ext>
            </p:extLst>
          </p:nvPr>
        </p:nvGraphicFramePr>
        <p:xfrm>
          <a:off x="416933" y="869005"/>
          <a:ext cx="8301986" cy="4690547"/>
        </p:xfrm>
        <a:graphic>
          <a:graphicData uri="http://schemas.openxmlformats.org/drawingml/2006/table">
            <a:tbl>
              <a:tblPr/>
              <a:tblGrid>
                <a:gridCol w="2737328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3003258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561400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Reading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574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that there are words that sound familiar in English and other languages.</a:t>
                      </a:r>
                      <a:endParaRPr lang="en-GB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Understand that French uses the same alphabet as English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Recognise basic greetings in French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74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16933" y="869005"/>
          <a:ext cx="8301986" cy="4690547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076515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Reading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574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short phrases and sentences independently.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a translation dictionary or glossary to look up new words.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short passages / sentences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and understand the main points in short written sentences.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and understand the main points and some of the detail in short written texts.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Show confidence in reading aloud, and in using reference materials.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Read and understand the main points using inference to deduce meaning.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Be able to read passages aloud with appropriate expression.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57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491554"/>
              </p:ext>
            </p:extLst>
          </p:nvPr>
        </p:nvGraphicFramePr>
        <p:xfrm>
          <a:off x="416933" y="869005"/>
          <a:ext cx="8301986" cy="4690547"/>
        </p:xfrm>
        <a:graphic>
          <a:graphicData uri="http://schemas.openxmlformats.org/drawingml/2006/table">
            <a:tbl>
              <a:tblPr/>
              <a:tblGrid>
                <a:gridCol w="2754106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880626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667254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Writing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574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that French is another language that is different to ours</a:t>
                      </a:r>
                      <a:endParaRPr lang="en-GB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Understand that French uses the same alphabet as English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Begin to write basic French greetings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6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173242"/>
              </p:ext>
            </p:extLst>
          </p:nvPr>
        </p:nvGraphicFramePr>
        <p:xfrm>
          <a:off x="259395" y="869005"/>
          <a:ext cx="8626568" cy="4959301"/>
        </p:xfrm>
        <a:graphic>
          <a:graphicData uri="http://schemas.openxmlformats.org/drawingml/2006/table">
            <a:tbl>
              <a:tblPr/>
              <a:tblGrid>
                <a:gridCol w="2156289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157701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156289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156289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Writing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843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a short sentence using familiar expressions.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Express personal preferences.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a few short sentences using familiar expressions.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Express personal experiences and responses.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short phrases from memory with spelling that is readily understandable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short texts on familiar topics.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knowledge of correct grammar to enhance or change the meaning of phrases.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Include imaginative and adventurous word choices.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Convey meaning (although there may be some mistakes).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Write a paragraph on familiar topics.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Use dictionaries or glossaries to check words.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Refer to recent experiences as well as everyday activities.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Proofread to check for correct grammar.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87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49255"/>
              </p:ext>
            </p:extLst>
          </p:nvPr>
        </p:nvGraphicFramePr>
        <p:xfrm>
          <a:off x="416933" y="869005"/>
          <a:ext cx="8301986" cy="4690547"/>
        </p:xfrm>
        <a:graphic>
          <a:graphicData uri="http://schemas.openxmlformats.org/drawingml/2006/table">
            <a:tbl>
              <a:tblPr/>
              <a:tblGrid>
                <a:gridCol w="2754106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3046881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500999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Speaking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574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able to use words and phrases relevant to classroom experiences from a range of languages.</a:t>
                      </a:r>
                      <a:endParaRPr lang="en-GB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basic greetings in French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Become more confident in saying basic greetings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11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53175"/>
              </p:ext>
            </p:extLst>
          </p:nvPr>
        </p:nvGraphicFramePr>
        <p:xfrm>
          <a:off x="416933" y="869005"/>
          <a:ext cx="8301986" cy="4959301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076515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Speaking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843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Ask and answer simple questions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Take part in simple role play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Demonstrate a growing vocabulary.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Understand the main points from simple spoken passages.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Take part in question/answer discussions.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Ask others to repeat words or phrases if necessary.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Ask and answer simple questions and talk about interests.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Understand the main points and opinions in spoken passages.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Give a short prepared talk about themselves.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Take part in conversations to seek and give information.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Refer to recent experiences, everyday activities and interests.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Take part in conversations to seek and give information.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Vary language and produce extended some responses.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Be understood with little or no difficulty.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07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52713"/>
              </p:ext>
            </p:extLst>
          </p:nvPr>
        </p:nvGraphicFramePr>
        <p:xfrm>
          <a:off x="416933" y="869005"/>
          <a:ext cx="8301986" cy="4768102"/>
        </p:xfrm>
        <a:graphic>
          <a:graphicData uri="http://schemas.openxmlformats.org/drawingml/2006/table">
            <a:tbl>
              <a:tblPr/>
              <a:tblGrid>
                <a:gridCol w="2754106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864001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683879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Culture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574871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celebrate the range of languages spoken by other pupils.</a:t>
                      </a:r>
                    </a:p>
                    <a:p>
                      <a:pPr lvl="0"/>
                      <a:endParaRPr lang="en-GB" dirty="0">
                        <a:effectLst/>
                      </a:endParaRPr>
                    </a:p>
                    <a:p>
                      <a:pPr lvl="0"/>
                      <a:r>
                        <a:rPr lang="en-GB" dirty="0">
                          <a:effectLst/>
                        </a:rPr>
                        <a:t>To know France is a different country that is near to us</a:t>
                      </a:r>
                    </a:p>
                    <a:p>
                      <a:pPr lvl="0"/>
                      <a:endParaRPr lang="en-GB" dirty="0">
                        <a:effectLst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have the opportunity to listen to the spoken languages of multilingual pupils in class.</a:t>
                      </a:r>
                    </a:p>
                    <a:p>
                      <a:pPr lvl="0"/>
                      <a:endParaRPr lang="en-GB" dirty="0">
                        <a:effectLst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the colours of the French Flag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Locate France on a map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Know Paris is the capital city of France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Know famous landmarks from Paris: Arc du Triomphe, </a:t>
                      </a:r>
                      <a:r>
                        <a:rPr lang="en-GB" sz="18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Lourve</a:t>
                      </a:r>
                      <a:r>
                        <a:rPr lang="en-GB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Eiffel Tower, Disneyland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6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09642"/>
              </p:ext>
            </p:extLst>
          </p:nvPr>
        </p:nvGraphicFramePr>
        <p:xfrm>
          <a:off x="416933" y="869005"/>
          <a:ext cx="8301986" cy="4959301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076515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603366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Culture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843625">
                <a:tc>
                  <a:txBody>
                    <a:bodyPr/>
                    <a:lstStyle/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 with some interesting details about France.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 French cultural celebrations such as Christmas and Easter. 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 famous artists that come from France and their artwork.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Give detailed accounts of the some other countries where French is spoken: Belgium, Canada, Cameroon, Madagascar, Vietnam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 some similarities and differences between countries and communities where the language is spoken and this country.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Give detailed accounts of the history and political structure of France.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• Describe, with detail, some similarities and differences between France and the United Kingdom.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French Progression in Domains of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f17a14-8980-460c-8c1f-dd8ff902a239" xsi:nil="true"/>
    <lcf76f155ced4ddcb4097134ff3c332f xmlns="f482e274-dfc4-4f07-b2a2-76753076028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1BD9AC1D9BC449B1FC13D741B76F61" ma:contentTypeVersion="17" ma:contentTypeDescription="Create a new document." ma:contentTypeScope="" ma:versionID="856ce7d22665a31a89717603efceb834">
  <xsd:schema xmlns:xsd="http://www.w3.org/2001/XMLSchema" xmlns:xs="http://www.w3.org/2001/XMLSchema" xmlns:p="http://schemas.microsoft.com/office/2006/metadata/properties" xmlns:ns2="f482e274-dfc4-4f07-b2a2-767530760282" xmlns:ns3="d1f17a14-8980-460c-8c1f-dd8ff902a239" targetNamespace="http://schemas.microsoft.com/office/2006/metadata/properties" ma:root="true" ma:fieldsID="d44ae9770632d249414aae38832060e1" ns2:_="" ns3:_="">
    <xsd:import namespace="f482e274-dfc4-4f07-b2a2-767530760282"/>
    <xsd:import namespace="d1f17a14-8980-460c-8c1f-dd8ff902a2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2e274-dfc4-4f07-b2a2-767530760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c60e70-c612-4e7b-bd63-65e617198d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7a14-8980-460c-8c1f-dd8ff902a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93511e-7f96-4c3e-b3ed-c0f57fede495}" ma:internalName="TaxCatchAll" ma:showField="CatchAllData" ma:web="d1f17a14-8980-460c-8c1f-dd8ff902a2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0771F2-24C8-4337-B890-29C47AB88F41}">
  <ds:schemaRefs>
    <ds:schemaRef ds:uri="http://schemas.microsoft.com/office/2006/metadata/properties"/>
    <ds:schemaRef ds:uri="http://schemas.microsoft.com/office/infopath/2007/PartnerControls"/>
    <ds:schemaRef ds:uri="d1f17a14-8980-460c-8c1f-dd8ff902a239"/>
    <ds:schemaRef ds:uri="f482e274-dfc4-4f07-b2a2-767530760282"/>
  </ds:schemaRefs>
</ds:datastoreItem>
</file>

<file path=customXml/itemProps2.xml><?xml version="1.0" encoding="utf-8"?>
<ds:datastoreItem xmlns:ds="http://schemas.openxmlformats.org/officeDocument/2006/customXml" ds:itemID="{F06CE57A-234B-4247-A043-6F738958FF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43F51F-BECE-4609-AA7F-E4DD4235959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</TotalTime>
  <Words>752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French Progression in Domains of Knowledge</vt:lpstr>
      <vt:lpstr>French Progression in Domains of Knowledge</vt:lpstr>
      <vt:lpstr>French Progression in Domains of Knowledge</vt:lpstr>
      <vt:lpstr>French Progression in Domains of Knowledge</vt:lpstr>
      <vt:lpstr>French Progression in Domains of Knowledge</vt:lpstr>
      <vt:lpstr>French Progression in Domains of Knowledge</vt:lpstr>
      <vt:lpstr>French Progression in Domains of Knowledge</vt:lpstr>
      <vt:lpstr>French Progression in Domains of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Davies - Trustee</dc:creator>
  <cp:lastModifiedBy>Sam Smallridge</cp:lastModifiedBy>
  <cp:revision>22</cp:revision>
  <dcterms:created xsi:type="dcterms:W3CDTF">2022-05-19T06:53:53Z</dcterms:created>
  <dcterms:modified xsi:type="dcterms:W3CDTF">2024-03-25T09:32:10Z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0x010100A01BD9AC1D9BC449B1FC13D741B76F61</vt:lpwstr>
  </property>
</Properties>
</file>